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2" r:id="rId1"/>
  </p:sldMasterIdLst>
  <p:notesMasterIdLst>
    <p:notesMasterId r:id="rId27"/>
  </p:notesMasterIdLst>
  <p:sldIdLst>
    <p:sldId id="256" r:id="rId2"/>
    <p:sldId id="278" r:id="rId3"/>
    <p:sldId id="279" r:id="rId4"/>
    <p:sldId id="327" r:id="rId5"/>
    <p:sldId id="328" r:id="rId6"/>
    <p:sldId id="347" r:id="rId7"/>
    <p:sldId id="349" r:id="rId8"/>
    <p:sldId id="326" r:id="rId9"/>
    <p:sldId id="329" r:id="rId10"/>
    <p:sldId id="330" r:id="rId11"/>
    <p:sldId id="332" r:id="rId12"/>
    <p:sldId id="333" r:id="rId13"/>
    <p:sldId id="334" r:id="rId14"/>
    <p:sldId id="350" r:id="rId15"/>
    <p:sldId id="335" r:id="rId16"/>
    <p:sldId id="336" r:id="rId17"/>
    <p:sldId id="337" r:id="rId18"/>
    <p:sldId id="339" r:id="rId19"/>
    <p:sldId id="340" r:id="rId20"/>
    <p:sldId id="341" r:id="rId21"/>
    <p:sldId id="342" r:id="rId22"/>
    <p:sldId id="343" r:id="rId23"/>
    <p:sldId id="351" r:id="rId24"/>
    <p:sldId id="344" r:id="rId25"/>
    <p:sldId id="345" r:id="rId2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196" autoAdjust="0"/>
    <p:restoredTop sz="84489" autoAdjust="0"/>
  </p:normalViewPr>
  <p:slideViewPr>
    <p:cSldViewPr>
      <p:cViewPr varScale="1">
        <p:scale>
          <a:sx n="60" d="100"/>
          <a:sy n="60" d="100"/>
        </p:scale>
        <p:origin x="636" y="6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6422B10-FE80-4935-B9C9-55F2DE02CE53}" type="datetimeFigureOut">
              <a:rPr lang="en-US" smtClean="0"/>
              <a:t>2/18/2020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9974C31-EB4A-4B21-8134-CB5741A1DC5F}" type="slidenum">
              <a:rPr lang="en-US" smtClean="0"/>
              <a:t>‹#›</a:t>
            </a:fld>
            <a:endParaRPr lang="en-US"/>
          </a:p>
        </p:txBody>
      </p:sp>
    </p:spTree>
    <p:extLst>
      <p:ext uri="{BB962C8B-B14F-4D97-AF65-F5344CB8AC3E}">
        <p14:creationId xmlns:p14="http://schemas.microsoft.com/office/powerpoint/2010/main" val="21131433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9974C31-EB4A-4B21-8134-CB5741A1DC5F}" type="slidenum">
              <a:rPr lang="en-US" smtClean="0"/>
              <a:t>2</a:t>
            </a:fld>
            <a:endParaRPr lang="en-US"/>
          </a:p>
        </p:txBody>
      </p:sp>
    </p:spTree>
    <p:extLst>
      <p:ext uri="{BB962C8B-B14F-4D97-AF65-F5344CB8AC3E}">
        <p14:creationId xmlns:p14="http://schemas.microsoft.com/office/powerpoint/2010/main" val="34754482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fld id="{39974C31-EB4A-4B21-8134-CB5741A1DC5F}" type="slidenum">
              <a:rPr lang="en-US" smtClean="0"/>
              <a:t>4</a:t>
            </a:fld>
            <a:endParaRPr lang="en-US"/>
          </a:p>
        </p:txBody>
      </p:sp>
    </p:spTree>
    <p:extLst>
      <p:ext uri="{BB962C8B-B14F-4D97-AF65-F5344CB8AC3E}">
        <p14:creationId xmlns:p14="http://schemas.microsoft.com/office/powerpoint/2010/main" val="37524588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EDC015C7-20A3-491C-92C5-08FBDB566548}" type="slidenum">
              <a:rPr lang="en-US" altLang="en-US" smtClean="0"/>
              <a:pPr/>
              <a:t>6</a:t>
            </a:fld>
            <a:endParaRPr lang="en-US" altLang="en-US"/>
          </a:p>
        </p:txBody>
      </p:sp>
      <p:sp>
        <p:nvSpPr>
          <p:cNvPr id="28675" name="Rectangle 2"/>
          <p:cNvSpPr>
            <a:spLocks noGrp="1" noRot="1" noChangeAspect="1" noChangeArrowheads="1" noTextEdit="1"/>
          </p:cNvSpPr>
          <p:nvPr>
            <p:ph type="sldImg"/>
          </p:nvPr>
        </p:nvSpPr>
        <p:spPr>
          <a:ln/>
        </p:spPr>
      </p:sp>
      <p:sp>
        <p:nvSpPr>
          <p:cNvPr id="28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0"/>
              </a:spcBef>
            </a:pPr>
            <a:r>
              <a:rPr lang="en-US" altLang="en-US" dirty="0">
                <a:latin typeface="Arial" panose="020B0604020202020204" pitchFamily="34" charset="0"/>
              </a:rPr>
              <a:t>Deductive reasoning is most often utilized when conducting an experiment or testing a theory.  You</a:t>
            </a:r>
            <a:r>
              <a:rPr lang="en-US" altLang="en-US" baseline="0" dirty="0">
                <a:latin typeface="Arial" panose="020B0604020202020204" pitchFamily="34" charset="0"/>
              </a:rPr>
              <a:t> have an existing knowledge base to work from</a:t>
            </a:r>
            <a:r>
              <a:rPr lang="en-US" altLang="en-US" dirty="0">
                <a:latin typeface="Arial" panose="020B0604020202020204" pitchFamily="34" charset="0"/>
              </a:rPr>
              <a:t>, you have an expectation of what the results might be, you know what key concepts</a:t>
            </a:r>
            <a:r>
              <a:rPr lang="en-US" altLang="en-US" baseline="0" dirty="0">
                <a:latin typeface="Arial" panose="020B0604020202020204" pitchFamily="34" charset="0"/>
              </a:rPr>
              <a:t> to consider, what questions to ask, </a:t>
            </a:r>
            <a:r>
              <a:rPr lang="en-US" altLang="en-US" dirty="0">
                <a:latin typeface="Arial" panose="020B0604020202020204" pitchFamily="34" charset="0"/>
              </a:rPr>
              <a:t>but you need to test it all out and see whether or not your expectations are accurate.</a:t>
            </a:r>
          </a:p>
          <a:p>
            <a:pPr>
              <a:spcBef>
                <a:spcPct val="0"/>
              </a:spcBef>
            </a:pPr>
            <a:endParaRPr lang="en-US" altLang="en-US" dirty="0">
              <a:latin typeface="Arial" panose="020B0604020202020204" pitchFamily="34" charset="0"/>
            </a:endParaRPr>
          </a:p>
          <a:p>
            <a:pPr marL="0" marR="0" lvl="0" indent="0" algn="l" defTabSz="914400" rtl="0" eaLnBrk="1" fontAlgn="auto" latinLnBrk="0" hangingPunct="1">
              <a:lnSpc>
                <a:spcPct val="100000"/>
              </a:lnSpc>
              <a:spcBef>
                <a:spcPct val="0"/>
              </a:spcBef>
              <a:spcAft>
                <a:spcPts val="0"/>
              </a:spcAft>
              <a:buClrTx/>
              <a:buSzTx/>
              <a:buFontTx/>
              <a:buNone/>
              <a:tabLst/>
              <a:defRPr/>
            </a:pPr>
            <a:r>
              <a:rPr lang="en-US" dirty="0"/>
              <a:t>Ex. “what is the effect of gang membership on self-reported victimization</a:t>
            </a:r>
            <a:r>
              <a:rPr lang="en-US" baseline="0" dirty="0"/>
              <a:t> among adolescents?”  p.100</a:t>
            </a:r>
          </a:p>
          <a:p>
            <a:pPr>
              <a:spcBef>
                <a:spcPct val="0"/>
              </a:spcBef>
            </a:pPr>
            <a:endParaRPr lang="en-US" altLang="en-US" dirty="0">
              <a:latin typeface="Arial" panose="020B0604020202020204" pitchFamily="34" charset="0"/>
            </a:endParaRPr>
          </a:p>
        </p:txBody>
      </p:sp>
    </p:spTree>
    <p:extLst>
      <p:ext uri="{BB962C8B-B14F-4D97-AF65-F5344CB8AC3E}">
        <p14:creationId xmlns:p14="http://schemas.microsoft.com/office/powerpoint/2010/main" val="5940295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a:ln/>
        </p:spPr>
      </p:sp>
      <p:sp>
        <p:nvSpPr>
          <p:cNvPr id="3277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0"/>
              </a:spcBef>
            </a:pPr>
            <a:r>
              <a:rPr lang="en-US" altLang="en-US" dirty="0">
                <a:latin typeface="Arial" panose="020B0604020202020204" pitchFamily="34" charset="0"/>
              </a:rPr>
              <a:t>Inductive reasoning is what is occurring when we are trying to determine if patterns exist.  Much social science research involves inductive reasoning simply because it is very difficult to conduct experiments on large groups of people, or when trying to solve a big social problem.  So rather than manipulating variables to see if the results change (deductive), induction starts by observing phenomena and then attempt to determine what the patterns and explanations are more generally.</a:t>
            </a:r>
          </a:p>
          <a:p>
            <a:pPr>
              <a:spcBef>
                <a:spcPct val="0"/>
              </a:spcBef>
            </a:pPr>
            <a:endParaRPr lang="en-US" altLang="en-US" dirty="0">
              <a:latin typeface="Arial" panose="020B0604020202020204" pitchFamily="34" charset="0"/>
            </a:endParaRPr>
          </a:p>
          <a:p>
            <a:pPr marL="0" marR="0" lvl="0" indent="0" algn="l" defTabSz="914400" rtl="0" eaLnBrk="1" fontAlgn="auto" latinLnBrk="0" hangingPunct="1">
              <a:lnSpc>
                <a:spcPct val="100000"/>
              </a:lnSpc>
              <a:spcBef>
                <a:spcPct val="0"/>
              </a:spcBef>
              <a:spcAft>
                <a:spcPts val="0"/>
              </a:spcAft>
              <a:buClrTx/>
              <a:buSzTx/>
              <a:buFontTx/>
              <a:buNone/>
              <a:tabLst/>
              <a:defRPr/>
            </a:pPr>
            <a:r>
              <a:rPr lang="en-US" baseline="0" dirty="0"/>
              <a:t>Ex. Exploratory research on policewomen as decoy sex workers p. 101</a:t>
            </a:r>
            <a:endParaRPr lang="en-US" dirty="0"/>
          </a:p>
          <a:p>
            <a:pPr>
              <a:spcBef>
                <a:spcPct val="0"/>
              </a:spcBef>
            </a:pPr>
            <a:endParaRPr lang="en-US" altLang="en-US" dirty="0">
              <a:latin typeface="Arial" panose="020B0604020202020204" pitchFamily="34" charset="0"/>
            </a:endParaRPr>
          </a:p>
        </p:txBody>
      </p:sp>
      <p:sp>
        <p:nvSpPr>
          <p:cNvPr id="3277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647F2168-7DF6-4879-B7B7-F28DFC1E5B24}" type="slidenum">
              <a:rPr lang="en-US" altLang="en-US" smtClean="0"/>
              <a:pPr/>
              <a:t>7</a:t>
            </a:fld>
            <a:endParaRPr lang="en-US" altLang="en-US"/>
          </a:p>
        </p:txBody>
      </p:sp>
    </p:spTree>
    <p:extLst>
      <p:ext uri="{BB962C8B-B14F-4D97-AF65-F5344CB8AC3E}">
        <p14:creationId xmlns:p14="http://schemas.microsoft.com/office/powerpoint/2010/main" val="40813467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spcBef>
                <a:spcPct val="50000"/>
              </a:spcBef>
              <a:buClrTx/>
              <a:buSzTx/>
              <a:buFontTx/>
              <a:buChar char="•"/>
            </a:pPr>
            <a:r>
              <a:rPr lang="en-US" altLang="en-US" sz="2600" u="sng" dirty="0">
                <a:solidFill>
                  <a:schemeClr val="tx1"/>
                </a:solidFill>
                <a:latin typeface="Verdana" panose="020B0604030504040204" pitchFamily="34" charset="0"/>
              </a:rPr>
              <a:t>Conceptualization</a:t>
            </a:r>
            <a:r>
              <a:rPr lang="en-US" altLang="en-US" sz="2600" dirty="0">
                <a:solidFill>
                  <a:schemeClr val="tx1"/>
                </a:solidFill>
                <a:latin typeface="Verdana" panose="020B0604030504040204" pitchFamily="34" charset="0"/>
              </a:rPr>
              <a:t> – Scientist use theory to develop research questions that can be examined through observations</a:t>
            </a:r>
          </a:p>
          <a:p>
            <a:pPr lvl="1">
              <a:spcBef>
                <a:spcPct val="50000"/>
              </a:spcBef>
              <a:buClrTx/>
              <a:buSzTx/>
              <a:buFontTx/>
              <a:buChar char="•"/>
            </a:pPr>
            <a:r>
              <a:rPr lang="en-US" altLang="en-US" sz="2600" u="sng" dirty="0">
                <a:solidFill>
                  <a:schemeClr val="tx1"/>
                </a:solidFill>
                <a:latin typeface="Verdana" panose="020B0604030504040204" pitchFamily="34" charset="0"/>
              </a:rPr>
              <a:t>Operationalization</a:t>
            </a:r>
            <a:r>
              <a:rPr lang="en-US" altLang="en-US" sz="2600" dirty="0">
                <a:solidFill>
                  <a:schemeClr val="tx1"/>
                </a:solidFill>
                <a:latin typeface="Verdana" panose="020B0604030504040204" pitchFamily="34" charset="0"/>
              </a:rPr>
              <a:t> – Specification of the steps, procedures, operations to identify and measure variables</a:t>
            </a:r>
          </a:p>
          <a:p>
            <a:pPr lvl="1">
              <a:spcBef>
                <a:spcPct val="50000"/>
              </a:spcBef>
              <a:buClrTx/>
              <a:buSzTx/>
              <a:buFontTx/>
              <a:buChar char="•"/>
            </a:pPr>
            <a:r>
              <a:rPr lang="en-US" altLang="en-US" sz="2600" u="sng" dirty="0">
                <a:solidFill>
                  <a:schemeClr val="tx1"/>
                </a:solidFill>
                <a:latin typeface="Verdana" panose="020B0604030504040204" pitchFamily="34" charset="0"/>
              </a:rPr>
              <a:t>Observation</a:t>
            </a:r>
            <a:r>
              <a:rPr lang="en-US" altLang="en-US" sz="2600" dirty="0">
                <a:solidFill>
                  <a:schemeClr val="tx1"/>
                </a:solidFill>
                <a:latin typeface="Verdana" panose="020B0604030504040204" pitchFamily="34" charset="0"/>
              </a:rPr>
              <a:t> – Look at the world systematically, collect data, and measure</a:t>
            </a:r>
          </a:p>
        </p:txBody>
      </p:sp>
      <p:sp>
        <p:nvSpPr>
          <p:cNvPr id="4" name="Slide Number Placeholder 3"/>
          <p:cNvSpPr>
            <a:spLocks noGrp="1"/>
          </p:cNvSpPr>
          <p:nvPr>
            <p:ph type="sldNum" sz="quarter" idx="10"/>
          </p:nvPr>
        </p:nvSpPr>
        <p:spPr/>
        <p:txBody>
          <a:bodyPr/>
          <a:lstStyle/>
          <a:p>
            <a:fld id="{39974C31-EB4A-4B21-8134-CB5741A1DC5F}" type="slidenum">
              <a:rPr lang="en-US" smtClean="0"/>
              <a:t>8</a:t>
            </a:fld>
            <a:endParaRPr lang="en-US"/>
          </a:p>
        </p:txBody>
      </p:sp>
    </p:spTree>
    <p:extLst>
      <p:ext uri="{BB962C8B-B14F-4D97-AF65-F5344CB8AC3E}">
        <p14:creationId xmlns:p14="http://schemas.microsoft.com/office/powerpoint/2010/main" val="38345919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9974C31-EB4A-4B21-8134-CB5741A1DC5F}" type="slidenum">
              <a:rPr lang="en-US" smtClean="0"/>
              <a:t>9</a:t>
            </a:fld>
            <a:endParaRPr lang="en-US"/>
          </a:p>
        </p:txBody>
      </p:sp>
    </p:spTree>
    <p:extLst>
      <p:ext uri="{BB962C8B-B14F-4D97-AF65-F5344CB8AC3E}">
        <p14:creationId xmlns:p14="http://schemas.microsoft.com/office/powerpoint/2010/main" val="735203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College student, p. 106</a:t>
            </a:r>
          </a:p>
          <a:p>
            <a:r>
              <a:rPr lang="en-US" dirty="0"/>
              <a:t> UHD students- 50% are over the age of 24, we have</a:t>
            </a:r>
            <a:r>
              <a:rPr lang="en-US" baseline="0" dirty="0"/>
              <a:t> no dorms</a:t>
            </a:r>
            <a:endParaRPr lang="en-US" dirty="0"/>
          </a:p>
        </p:txBody>
      </p:sp>
      <p:sp>
        <p:nvSpPr>
          <p:cNvPr id="4" name="Slide Number Placeholder 3"/>
          <p:cNvSpPr>
            <a:spLocks noGrp="1"/>
          </p:cNvSpPr>
          <p:nvPr>
            <p:ph type="sldNum" sz="quarter" idx="10"/>
          </p:nvPr>
        </p:nvSpPr>
        <p:spPr/>
        <p:txBody>
          <a:bodyPr/>
          <a:lstStyle/>
          <a:p>
            <a:fld id="{39974C31-EB4A-4B21-8134-CB5741A1DC5F}" type="slidenum">
              <a:rPr lang="en-US" smtClean="0"/>
              <a:t>10</a:t>
            </a:fld>
            <a:endParaRPr lang="en-US"/>
          </a:p>
        </p:txBody>
      </p:sp>
    </p:spTree>
    <p:extLst>
      <p:ext uri="{BB962C8B-B14F-4D97-AF65-F5344CB8AC3E}">
        <p14:creationId xmlns:p14="http://schemas.microsoft.com/office/powerpoint/2010/main" val="23384314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a:ln/>
        </p:spPr>
      </p:sp>
      <p:sp>
        <p:nvSpPr>
          <p:cNvPr id="5222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Arial" panose="020B0604020202020204" pitchFamily="34" charset="0"/>
            </a:endParaRPr>
          </a:p>
        </p:txBody>
      </p:sp>
      <p:sp>
        <p:nvSpPr>
          <p:cNvPr id="5222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600">
                <a:solidFill>
                  <a:schemeClr val="tx1"/>
                </a:solidFill>
                <a:latin typeface="Verdana" panose="020B0604030504040204" pitchFamily="34" charset="0"/>
              </a:defRPr>
            </a:lvl1pPr>
            <a:lvl2pPr marL="755650" indent="-290513">
              <a:defRPr sz="2600">
                <a:solidFill>
                  <a:schemeClr val="tx1"/>
                </a:solidFill>
                <a:latin typeface="Verdana" panose="020B0604030504040204" pitchFamily="34" charset="0"/>
              </a:defRPr>
            </a:lvl2pPr>
            <a:lvl3pPr marL="1163638" indent="-231775">
              <a:defRPr sz="2600">
                <a:solidFill>
                  <a:schemeClr val="tx1"/>
                </a:solidFill>
                <a:latin typeface="Verdana" panose="020B0604030504040204" pitchFamily="34" charset="0"/>
              </a:defRPr>
            </a:lvl3pPr>
            <a:lvl4pPr marL="1630363" indent="-231775">
              <a:defRPr sz="2600">
                <a:solidFill>
                  <a:schemeClr val="tx1"/>
                </a:solidFill>
                <a:latin typeface="Verdana" panose="020B0604030504040204" pitchFamily="34" charset="0"/>
              </a:defRPr>
            </a:lvl4pPr>
            <a:lvl5pPr marL="2095500" indent="-231775">
              <a:defRPr sz="2600">
                <a:solidFill>
                  <a:schemeClr val="tx1"/>
                </a:solidFill>
                <a:latin typeface="Verdana" panose="020B0604030504040204" pitchFamily="34" charset="0"/>
              </a:defRPr>
            </a:lvl5pPr>
            <a:lvl6pPr marL="2552700" indent="-231775" eaLnBrk="0" fontAlgn="base" hangingPunct="0">
              <a:spcBef>
                <a:spcPct val="0"/>
              </a:spcBef>
              <a:spcAft>
                <a:spcPct val="0"/>
              </a:spcAft>
              <a:defRPr sz="2600">
                <a:solidFill>
                  <a:schemeClr val="tx1"/>
                </a:solidFill>
                <a:latin typeface="Verdana" panose="020B0604030504040204" pitchFamily="34" charset="0"/>
              </a:defRPr>
            </a:lvl6pPr>
            <a:lvl7pPr marL="3009900" indent="-231775" eaLnBrk="0" fontAlgn="base" hangingPunct="0">
              <a:spcBef>
                <a:spcPct val="0"/>
              </a:spcBef>
              <a:spcAft>
                <a:spcPct val="0"/>
              </a:spcAft>
              <a:defRPr sz="2600">
                <a:solidFill>
                  <a:schemeClr val="tx1"/>
                </a:solidFill>
                <a:latin typeface="Verdana" panose="020B0604030504040204" pitchFamily="34" charset="0"/>
              </a:defRPr>
            </a:lvl7pPr>
            <a:lvl8pPr marL="3467100" indent="-231775" eaLnBrk="0" fontAlgn="base" hangingPunct="0">
              <a:spcBef>
                <a:spcPct val="0"/>
              </a:spcBef>
              <a:spcAft>
                <a:spcPct val="0"/>
              </a:spcAft>
              <a:defRPr sz="2600">
                <a:solidFill>
                  <a:schemeClr val="tx1"/>
                </a:solidFill>
                <a:latin typeface="Verdana" panose="020B0604030504040204" pitchFamily="34" charset="0"/>
              </a:defRPr>
            </a:lvl8pPr>
            <a:lvl9pPr marL="3924300" indent="-231775" eaLnBrk="0" fontAlgn="base" hangingPunct="0">
              <a:spcBef>
                <a:spcPct val="0"/>
              </a:spcBef>
              <a:spcAft>
                <a:spcPct val="0"/>
              </a:spcAft>
              <a:defRPr sz="2600">
                <a:solidFill>
                  <a:schemeClr val="tx1"/>
                </a:solidFill>
                <a:latin typeface="Verdana" panose="020B0604030504040204" pitchFamily="34" charset="0"/>
              </a:defRPr>
            </a:lvl9pPr>
          </a:lstStyle>
          <a:p>
            <a:fld id="{754E4175-FB38-4592-90BC-F36E3E7D4B0F}" type="slidenum">
              <a:rPr lang="en-US" altLang="en-US" sz="1200" smtClean="0">
                <a:latin typeface="Arial" panose="020B0604020202020204" pitchFamily="34" charset="0"/>
              </a:rPr>
              <a:pPr/>
              <a:t>23</a:t>
            </a:fld>
            <a:endParaRPr lang="en-US" altLang="en-US" sz="1200">
              <a:latin typeface="Arial" panose="020B0604020202020204" pitchFamily="34" charset="0"/>
            </a:endParaRPr>
          </a:p>
        </p:txBody>
      </p:sp>
    </p:spTree>
    <p:extLst>
      <p:ext uri="{BB962C8B-B14F-4D97-AF65-F5344CB8AC3E}">
        <p14:creationId xmlns:p14="http://schemas.microsoft.com/office/powerpoint/2010/main" val="23450191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_design background">
    <p:spTree>
      <p:nvGrpSpPr>
        <p:cNvPr id="1" name=""/>
        <p:cNvGrpSpPr/>
        <p:nvPr/>
      </p:nvGrpSpPr>
      <p:grpSpPr>
        <a:xfrm>
          <a:off x="0" y="0"/>
          <a:ext cx="0" cy="0"/>
          <a:chOff x="0" y="0"/>
          <a:chExt cx="0" cy="0"/>
        </a:xfrm>
      </p:grpSpPr>
    </p:spTree>
    <p:extLst>
      <p:ext uri="{BB962C8B-B14F-4D97-AF65-F5344CB8AC3E}">
        <p14:creationId xmlns:p14="http://schemas.microsoft.com/office/powerpoint/2010/main" val="13824330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_no design">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6241434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
        <p:nvSpPr>
          <p:cNvPr id="7" name="Footer Placeholder 3"/>
          <p:cNvSpPr>
            <a:spLocks noGrp="1"/>
          </p:cNvSpPr>
          <p:nvPr>
            <p:ph type="ftr" sz="quarter" idx="10"/>
          </p:nvPr>
        </p:nvSpPr>
        <p:spPr>
          <a:xfrm>
            <a:off x="2133600" y="6356350"/>
            <a:ext cx="4876800" cy="365125"/>
          </a:xfrm>
        </p:spPr>
        <p:txBody>
          <a:bodyPr/>
          <a:lstStyle/>
          <a:p>
            <a:pPr>
              <a:defRPr/>
            </a:pPr>
            <a:r>
              <a:rPr lang="en-US" dirty="0" err="1"/>
              <a:t>Rennison</a:t>
            </a:r>
            <a:r>
              <a:rPr lang="en-US" dirty="0"/>
              <a:t>, </a:t>
            </a:r>
            <a:r>
              <a:rPr lang="en-US" i="1" dirty="0"/>
              <a:t>Research Methods in Criminal Justice and Criminology 1e</a:t>
            </a:r>
            <a:endParaRPr lang="en-US" dirty="0"/>
          </a:p>
          <a:p>
            <a:pPr>
              <a:defRPr/>
            </a:pPr>
            <a:r>
              <a:rPr lang="en-US" dirty="0"/>
              <a:t>SAGE Publications, Inc., 2019</a:t>
            </a:r>
          </a:p>
        </p:txBody>
      </p:sp>
    </p:spTree>
    <p:extLst>
      <p:ext uri="{BB962C8B-B14F-4D97-AF65-F5344CB8AC3E}">
        <p14:creationId xmlns:p14="http://schemas.microsoft.com/office/powerpoint/2010/main" val="13531024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Chapter Slide">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lgn="ctr">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9266091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2178120"/>
            <a:ext cx="3886200" cy="416322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2178119"/>
            <a:ext cx="3886200" cy="416322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2557451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765817"/>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2102404"/>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937339"/>
            <a:ext cx="3868340" cy="340643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2102398"/>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937327"/>
            <a:ext cx="3887391" cy="340644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1736066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2878542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2916968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0095353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jp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765815"/>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2178121"/>
            <a:ext cx="7886700" cy="4152952"/>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801280562"/>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Lst>
  <p:hf hdr="0" dt="0"/>
  <p:txStyles>
    <p:titleStyle>
      <a:lvl1pPr algn="ctr"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100000"/>
        </a:lnSpc>
        <a:spcBef>
          <a:spcPts val="1000"/>
        </a:spcBef>
        <a:buFont typeface="Arial" panose="020B0604020202020204" pitchFamily="34" charset="0"/>
        <a:buChar char="•"/>
        <a:defRPr sz="2400" kern="1200">
          <a:solidFill>
            <a:schemeClr val="tx1"/>
          </a:solidFill>
          <a:latin typeface="+mn-lt"/>
          <a:ea typeface="+mn-ea"/>
          <a:cs typeface="+mn-cs"/>
        </a:defRPr>
      </a:lvl1pPr>
      <a:lvl2pPr marL="515938" indent="-287338" algn="l" defTabSz="914400" rtl="0" eaLnBrk="1" latinLnBrk="0" hangingPunct="1">
        <a:lnSpc>
          <a:spcPct val="100000"/>
        </a:lnSpc>
        <a:spcBef>
          <a:spcPts val="500"/>
        </a:spcBef>
        <a:buFont typeface="Arial" panose="020B0604020202020204" pitchFamily="34" charset="0"/>
        <a:buChar char="•"/>
        <a:defRPr sz="2400" kern="1200">
          <a:solidFill>
            <a:schemeClr val="tx1"/>
          </a:solidFill>
          <a:latin typeface="+mn-lt"/>
          <a:ea typeface="+mn-ea"/>
          <a:cs typeface="+mn-cs"/>
        </a:defRPr>
      </a:lvl2pPr>
      <a:lvl3pPr marL="804863" indent="-288925" algn="l" defTabSz="914400" rtl="0" eaLnBrk="1" latinLnBrk="0" hangingPunct="1">
        <a:lnSpc>
          <a:spcPct val="100000"/>
        </a:lnSpc>
        <a:spcBef>
          <a:spcPts val="500"/>
        </a:spcBef>
        <a:buFont typeface="Arial" panose="020B0604020202020204" pitchFamily="34" charset="0"/>
        <a:buChar char="•"/>
        <a:defRPr sz="2400" kern="1200">
          <a:solidFill>
            <a:schemeClr val="tx1"/>
          </a:solidFill>
          <a:latin typeface="+mn-lt"/>
          <a:ea typeface="+mn-ea"/>
          <a:cs typeface="+mn-cs"/>
        </a:defRPr>
      </a:lvl3pPr>
      <a:lvl4pPr marL="1084263" indent="-279400" algn="l" defTabSz="914400" rtl="0" eaLnBrk="1" latinLnBrk="0" hangingPunct="1">
        <a:lnSpc>
          <a:spcPct val="100000"/>
        </a:lnSpc>
        <a:spcBef>
          <a:spcPts val="500"/>
        </a:spcBef>
        <a:buFont typeface="Arial" panose="020B0604020202020204" pitchFamily="34" charset="0"/>
        <a:buChar char="•"/>
        <a:defRPr sz="2400" kern="1200">
          <a:solidFill>
            <a:schemeClr val="tx1"/>
          </a:solidFill>
          <a:latin typeface="+mn-lt"/>
          <a:ea typeface="+mn-ea"/>
          <a:cs typeface="+mn-cs"/>
        </a:defRPr>
      </a:lvl4pPr>
      <a:lvl5pPr marL="1371600" indent="-287338" algn="l" defTabSz="914400" rtl="0" eaLnBrk="1" latinLnBrk="0" hangingPunct="1">
        <a:lnSpc>
          <a:spcPct val="100000"/>
        </a:lnSpc>
        <a:spcBef>
          <a:spcPts val="500"/>
        </a:spcBef>
        <a:buFont typeface="Arial" panose="020B0604020202020204" pitchFamily="34" charset="0"/>
        <a:buChar char="•"/>
        <a:defRPr sz="2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hyperlink" Target="https://youtu.be/IdeoV_pk6p4" TargetMode="External"/><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hyperlink" Target="https://youtu.be/LLmy-AeLXGE" TargetMode="Externa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hyperlink" Target="https://youtu.be/0A55QRyJHPM" TargetMode="Externa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hyperlink" Target="https://youtu.be/A5zlhbmBghI" TargetMode="Externa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hyperlink" Target="https://youtu.be/kkjjZtFV9ZE" TargetMode="Externa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hyperlink" Target="https://youtu.be/_1tLkRmQbuU" TargetMode="Externa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hyperlink" Target="https://youtu.be/tMERBdjs8Dw" TargetMode="External"/><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image" Target="../media/image2.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3"/>
          <p:cNvSpPr>
            <a:spLocks noGrp="1"/>
          </p:cNvSpPr>
          <p:nvPr>
            <p:ph type="subTitle" idx="1"/>
          </p:nvPr>
        </p:nvSpPr>
        <p:spPr>
          <a:xfrm>
            <a:off x="1374864" y="2360066"/>
            <a:ext cx="6400800" cy="685800"/>
          </a:xfrm>
        </p:spPr>
        <p:txBody>
          <a:bodyPr>
            <a:normAutofit/>
          </a:bodyPr>
          <a:lstStyle/>
          <a:p>
            <a:r>
              <a:rPr lang="en-US" sz="3600" b="1" dirty="0"/>
              <a:t>Chapter 4</a:t>
            </a:r>
          </a:p>
        </p:txBody>
      </p:sp>
      <p:sp>
        <p:nvSpPr>
          <p:cNvPr id="5" name="Rectangle 4"/>
          <p:cNvSpPr/>
          <p:nvPr/>
        </p:nvSpPr>
        <p:spPr>
          <a:xfrm>
            <a:off x="498564" y="3287869"/>
            <a:ext cx="8153400" cy="1754326"/>
          </a:xfrm>
          <a:prstGeom prst="rect">
            <a:avLst/>
          </a:prstGeom>
        </p:spPr>
        <p:txBody>
          <a:bodyPr wrap="square">
            <a:spAutoFit/>
          </a:bodyPr>
          <a:lstStyle/>
          <a:p>
            <a:pPr algn="ctr"/>
            <a:r>
              <a:rPr lang="en-US" sz="3600" b="1" dirty="0"/>
              <a:t>Concepts, Conceptualization, Operationalization, Measurements, Variables, and Data</a:t>
            </a:r>
          </a:p>
        </p:txBody>
      </p:sp>
    </p:spTree>
    <p:extLst>
      <p:ext uri="{BB962C8B-B14F-4D97-AF65-F5344CB8AC3E}">
        <p14:creationId xmlns:p14="http://schemas.microsoft.com/office/powerpoint/2010/main" val="25650089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Learning Objectives</a:t>
            </a:r>
          </a:p>
        </p:txBody>
      </p:sp>
      <p:sp>
        <p:nvSpPr>
          <p:cNvPr id="4" name="Content Placeholder 3"/>
          <p:cNvSpPr>
            <a:spLocks noGrp="1"/>
          </p:cNvSpPr>
          <p:nvPr>
            <p:ph idx="1"/>
          </p:nvPr>
        </p:nvSpPr>
        <p:spPr>
          <a:xfrm>
            <a:off x="628650" y="1905000"/>
            <a:ext cx="7886700" cy="4451349"/>
          </a:xfrm>
        </p:spPr>
        <p:txBody>
          <a:bodyPr>
            <a:normAutofit/>
          </a:bodyPr>
          <a:lstStyle/>
          <a:p>
            <a:r>
              <a:rPr lang="en-US" dirty="0"/>
              <a:t>Summarize what a </a:t>
            </a:r>
            <a:r>
              <a:rPr lang="en-US" dirty="0">
                <a:solidFill>
                  <a:srgbClr val="FF0000"/>
                </a:solidFill>
              </a:rPr>
              <a:t>concept</a:t>
            </a:r>
            <a:r>
              <a:rPr lang="en-US" dirty="0"/>
              <a:t> is, compare how it is related to a </a:t>
            </a:r>
            <a:r>
              <a:rPr lang="en-US" dirty="0">
                <a:solidFill>
                  <a:srgbClr val="FF0000"/>
                </a:solidFill>
              </a:rPr>
              <a:t>variable</a:t>
            </a:r>
            <a:r>
              <a:rPr lang="en-US" dirty="0"/>
              <a:t>, describe how it is related to different types of research, and identify why it is important</a:t>
            </a:r>
          </a:p>
          <a:p>
            <a:r>
              <a:rPr lang="en-US" dirty="0"/>
              <a:t>Define and describe </a:t>
            </a:r>
            <a:r>
              <a:rPr lang="en-US" dirty="0">
                <a:solidFill>
                  <a:srgbClr val="FF0000"/>
                </a:solidFill>
              </a:rPr>
              <a:t>conceptualization</a:t>
            </a:r>
            <a:r>
              <a:rPr lang="en-US" dirty="0"/>
              <a:t>, including its importance in conducting different types of research</a:t>
            </a:r>
          </a:p>
          <a:p>
            <a:r>
              <a:rPr lang="en-US" dirty="0"/>
              <a:t>Identify the role of </a:t>
            </a:r>
            <a:r>
              <a:rPr lang="en-US" dirty="0">
                <a:solidFill>
                  <a:srgbClr val="FF0000"/>
                </a:solidFill>
              </a:rPr>
              <a:t>operationalization</a:t>
            </a:r>
            <a:r>
              <a:rPr lang="en-US" dirty="0"/>
              <a:t> and how it differs from conceptualization. </a:t>
            </a:r>
          </a:p>
          <a:p>
            <a:r>
              <a:rPr lang="en-US" dirty="0"/>
              <a:t>Describe how operationalization and conceptualization differs when using </a:t>
            </a:r>
            <a:r>
              <a:rPr lang="en-US" dirty="0">
                <a:solidFill>
                  <a:srgbClr val="FF0000"/>
                </a:solidFill>
              </a:rPr>
              <a:t>quantitative and qualitative data</a:t>
            </a:r>
          </a:p>
        </p:txBody>
      </p:sp>
      <p:sp>
        <p:nvSpPr>
          <p:cNvPr id="5" name="Slide Number Placeholder 4"/>
          <p:cNvSpPr>
            <a:spLocks noGrp="1"/>
          </p:cNvSpPr>
          <p:nvPr>
            <p:ph type="sldNum" sz="quarter" idx="12"/>
          </p:nvPr>
        </p:nvSpPr>
        <p:spPr/>
        <p:txBody>
          <a:bodyPr/>
          <a:lstStyle/>
          <a:p>
            <a:fld id="{B6F15528-21DE-4FAA-801E-634DDDAF4B2B}" type="slidenum">
              <a:rPr lang="en-US" smtClean="0"/>
              <a:pPr/>
              <a:t>2</a:t>
            </a:fld>
            <a:endParaRPr lang="en-US"/>
          </a:p>
        </p:txBody>
      </p:sp>
      <p:sp>
        <p:nvSpPr>
          <p:cNvPr id="10" name="Footer Placeholder 3"/>
          <p:cNvSpPr>
            <a:spLocks noGrp="1"/>
          </p:cNvSpPr>
          <p:nvPr>
            <p:ph type="ftr" sz="quarter" idx="10"/>
          </p:nvPr>
        </p:nvSpPr>
        <p:spPr>
          <a:xfrm>
            <a:off x="2133600" y="6356350"/>
            <a:ext cx="4876800" cy="365125"/>
          </a:xfrm>
        </p:spPr>
        <p:txBody>
          <a:bodyPr/>
          <a:lstStyle/>
          <a:p>
            <a:pPr>
              <a:defRPr/>
            </a:pPr>
            <a:r>
              <a:rPr lang="en-US" dirty="0" err="1"/>
              <a:t>Rennison</a:t>
            </a:r>
            <a:r>
              <a:rPr lang="en-US" dirty="0"/>
              <a:t>, </a:t>
            </a:r>
            <a:r>
              <a:rPr lang="en-US" i="1" dirty="0"/>
              <a:t>Research Methods in Criminal Justice and Criminology 1e</a:t>
            </a:r>
            <a:endParaRPr lang="en-US" dirty="0"/>
          </a:p>
          <a:p>
            <a:pPr>
              <a:defRPr/>
            </a:pPr>
            <a:r>
              <a:rPr lang="en-US" dirty="0"/>
              <a:t>SAGE Publications, Inc., 2019</a:t>
            </a:r>
          </a:p>
        </p:txBody>
      </p:sp>
    </p:spTree>
    <p:extLst>
      <p:ext uri="{BB962C8B-B14F-4D97-AF65-F5344CB8AC3E}">
        <p14:creationId xmlns:p14="http://schemas.microsoft.com/office/powerpoint/2010/main" val="34554928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Learning Objectives</a:t>
            </a:r>
          </a:p>
        </p:txBody>
      </p:sp>
      <p:sp>
        <p:nvSpPr>
          <p:cNvPr id="4" name="Content Placeholder 3"/>
          <p:cNvSpPr>
            <a:spLocks noGrp="1"/>
          </p:cNvSpPr>
          <p:nvPr>
            <p:ph idx="1"/>
          </p:nvPr>
        </p:nvSpPr>
        <p:spPr>
          <a:xfrm>
            <a:off x="628650" y="2091378"/>
            <a:ext cx="7886700" cy="4080823"/>
          </a:xfrm>
        </p:spPr>
        <p:txBody>
          <a:bodyPr>
            <a:normAutofit fontScale="92500" lnSpcReduction="20000"/>
          </a:bodyPr>
          <a:lstStyle/>
          <a:p>
            <a:pPr>
              <a:lnSpc>
                <a:spcPct val="110000"/>
              </a:lnSpc>
              <a:spcBef>
                <a:spcPts val="200"/>
              </a:spcBef>
            </a:pPr>
            <a:r>
              <a:rPr lang="en-US" dirty="0"/>
              <a:t>Summarize what </a:t>
            </a:r>
            <a:r>
              <a:rPr lang="en-US" dirty="0">
                <a:solidFill>
                  <a:srgbClr val="FF0000"/>
                </a:solidFill>
              </a:rPr>
              <a:t>variables</a:t>
            </a:r>
            <a:r>
              <a:rPr lang="en-US" dirty="0"/>
              <a:t> are, how they are related to concepts, and the role they play in research. </a:t>
            </a:r>
          </a:p>
          <a:p>
            <a:pPr>
              <a:lnSpc>
                <a:spcPct val="110000"/>
              </a:lnSpc>
              <a:spcBef>
                <a:spcPts val="200"/>
              </a:spcBef>
            </a:pPr>
            <a:r>
              <a:rPr lang="en-US" dirty="0"/>
              <a:t>Describe the characteristics and types of variables used in research</a:t>
            </a:r>
          </a:p>
          <a:p>
            <a:pPr>
              <a:lnSpc>
                <a:spcPct val="110000"/>
              </a:lnSpc>
              <a:spcBef>
                <a:spcPts val="200"/>
              </a:spcBef>
            </a:pPr>
            <a:r>
              <a:rPr lang="en-US" dirty="0"/>
              <a:t>Define and provide examples of the types of </a:t>
            </a:r>
            <a:r>
              <a:rPr lang="en-US" dirty="0">
                <a:solidFill>
                  <a:srgbClr val="FF0000"/>
                </a:solidFill>
              </a:rPr>
              <a:t>units of analysis</a:t>
            </a:r>
            <a:r>
              <a:rPr lang="en-US" dirty="0"/>
              <a:t>, and how they differ from </a:t>
            </a:r>
            <a:r>
              <a:rPr lang="en-US" dirty="0">
                <a:solidFill>
                  <a:srgbClr val="FF0000"/>
                </a:solidFill>
              </a:rPr>
              <a:t>units of observation</a:t>
            </a:r>
            <a:r>
              <a:rPr lang="en-US" dirty="0"/>
              <a:t>. Evaluate why is it important to distinguish between the two, and what fallacies are related to them</a:t>
            </a:r>
          </a:p>
          <a:p>
            <a:pPr>
              <a:lnSpc>
                <a:spcPct val="110000"/>
              </a:lnSpc>
              <a:spcBef>
                <a:spcPts val="200"/>
              </a:spcBef>
            </a:pPr>
            <a:r>
              <a:rPr lang="en-US" dirty="0"/>
              <a:t>Be able to list, compare, and contrast the four </a:t>
            </a:r>
            <a:r>
              <a:rPr lang="en-US" dirty="0">
                <a:solidFill>
                  <a:srgbClr val="FF0000"/>
                </a:solidFill>
              </a:rPr>
              <a:t>levels of measurement</a:t>
            </a:r>
            <a:r>
              <a:rPr lang="en-US" dirty="0"/>
              <a:t> and how each is distinguished from the other. Evaluate why it is important to make these distinctions when conducting research</a:t>
            </a:r>
          </a:p>
          <a:p>
            <a:pPr>
              <a:lnSpc>
                <a:spcPct val="110000"/>
              </a:lnSpc>
              <a:spcBef>
                <a:spcPts val="200"/>
              </a:spcBef>
            </a:pPr>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3</a:t>
            </a:fld>
            <a:endParaRPr lang="en-US"/>
          </a:p>
        </p:txBody>
      </p:sp>
      <p:sp>
        <p:nvSpPr>
          <p:cNvPr id="10" name="Footer Placeholder 3"/>
          <p:cNvSpPr>
            <a:spLocks noGrp="1"/>
          </p:cNvSpPr>
          <p:nvPr>
            <p:ph type="ftr" sz="quarter" idx="10"/>
          </p:nvPr>
        </p:nvSpPr>
        <p:spPr>
          <a:xfrm>
            <a:off x="2133600" y="6356350"/>
            <a:ext cx="4876800" cy="365125"/>
          </a:xfrm>
        </p:spPr>
        <p:txBody>
          <a:bodyPr/>
          <a:lstStyle/>
          <a:p>
            <a:pPr>
              <a:defRPr/>
            </a:pPr>
            <a:r>
              <a:rPr lang="en-US" dirty="0" err="1"/>
              <a:t>Rennison</a:t>
            </a:r>
            <a:r>
              <a:rPr lang="en-US" dirty="0"/>
              <a:t>, </a:t>
            </a:r>
            <a:r>
              <a:rPr lang="en-US" i="1" dirty="0"/>
              <a:t>Research Methods in Criminal Justice and Criminology 1e</a:t>
            </a:r>
            <a:endParaRPr lang="en-US" dirty="0"/>
          </a:p>
          <a:p>
            <a:pPr>
              <a:defRPr/>
            </a:pPr>
            <a:r>
              <a:rPr lang="en-US" dirty="0"/>
              <a:t>SAGE Publications, Inc., 2019</a:t>
            </a:r>
          </a:p>
        </p:txBody>
      </p:sp>
    </p:spTree>
    <p:extLst>
      <p:ext uri="{BB962C8B-B14F-4D97-AF65-F5344CB8AC3E}">
        <p14:creationId xmlns:p14="http://schemas.microsoft.com/office/powerpoint/2010/main" val="16522010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628650" y="2526465"/>
            <a:ext cx="7886700" cy="3645735"/>
          </a:xfrm>
        </p:spPr>
        <p:txBody>
          <a:bodyPr/>
          <a:lstStyle/>
          <a:p>
            <a:r>
              <a:rPr lang="en-US" dirty="0"/>
              <a:t>There are two primary types of data: quantitative and qualitative</a:t>
            </a:r>
          </a:p>
          <a:p>
            <a:pPr lvl="1">
              <a:buFont typeface="Arial" panose="020B0604020202020204" pitchFamily="34" charset="0"/>
              <a:buChar char="–"/>
            </a:pPr>
            <a:r>
              <a:rPr lang="en-US" dirty="0">
                <a:solidFill>
                  <a:srgbClr val="FF0000"/>
                </a:solidFill>
              </a:rPr>
              <a:t>Quantitative</a:t>
            </a:r>
            <a:r>
              <a:rPr lang="en-US" dirty="0"/>
              <a:t> = numerical data</a:t>
            </a:r>
          </a:p>
          <a:p>
            <a:pPr lvl="2">
              <a:buFont typeface="Courier New" panose="02070309020205020404" pitchFamily="49" charset="0"/>
              <a:buChar char="o"/>
            </a:pPr>
            <a:r>
              <a:rPr lang="en-US" dirty="0"/>
              <a:t>Usually based on </a:t>
            </a:r>
            <a:r>
              <a:rPr lang="en-US" dirty="0">
                <a:solidFill>
                  <a:srgbClr val="FF0000"/>
                </a:solidFill>
              </a:rPr>
              <a:t>deductive reasoning</a:t>
            </a:r>
          </a:p>
          <a:p>
            <a:pPr lvl="1">
              <a:buFont typeface="Arial" panose="020B0604020202020204" pitchFamily="34" charset="0"/>
              <a:buChar char="–"/>
            </a:pPr>
            <a:r>
              <a:rPr lang="en-US" dirty="0">
                <a:solidFill>
                  <a:srgbClr val="FF0000"/>
                </a:solidFill>
              </a:rPr>
              <a:t>Qualitative</a:t>
            </a:r>
            <a:r>
              <a:rPr lang="en-US" dirty="0"/>
              <a:t> = words/non-numerical data</a:t>
            </a:r>
          </a:p>
          <a:p>
            <a:pPr lvl="2">
              <a:buFont typeface="Courier New" panose="02070309020205020404" pitchFamily="49" charset="0"/>
              <a:buChar char="o"/>
            </a:pPr>
            <a:r>
              <a:rPr lang="en-US" dirty="0"/>
              <a:t>Usually based on </a:t>
            </a:r>
            <a:r>
              <a:rPr lang="en-US" dirty="0">
                <a:solidFill>
                  <a:srgbClr val="FF0000"/>
                </a:solidFill>
              </a:rPr>
              <a:t>inductive reasoning</a:t>
            </a:r>
          </a:p>
          <a:p>
            <a:pPr lvl="1">
              <a:buFont typeface="Courier New" panose="02070309020205020404" pitchFamily="49" charset="0"/>
              <a:buChar char="o"/>
            </a:pPr>
            <a:r>
              <a:rPr lang="en-US" dirty="0"/>
              <a:t>Mixed methods uses both quant &amp; </a:t>
            </a:r>
            <a:r>
              <a:rPr lang="en-US" dirty="0" err="1"/>
              <a:t>qual</a:t>
            </a:r>
            <a:r>
              <a:rPr lang="en-US" dirty="0"/>
              <a:t> data</a:t>
            </a:r>
          </a:p>
        </p:txBody>
      </p:sp>
      <p:sp>
        <p:nvSpPr>
          <p:cNvPr id="5" name="Slide Number Placeholder 4"/>
          <p:cNvSpPr>
            <a:spLocks noGrp="1"/>
          </p:cNvSpPr>
          <p:nvPr>
            <p:ph type="sldNum" sz="quarter" idx="12"/>
          </p:nvPr>
        </p:nvSpPr>
        <p:spPr/>
        <p:txBody>
          <a:bodyPr/>
          <a:lstStyle/>
          <a:p>
            <a:fld id="{B6F15528-21DE-4FAA-801E-634DDDAF4B2B}" type="slidenum">
              <a:rPr lang="en-US" smtClean="0"/>
              <a:pPr/>
              <a:t>4</a:t>
            </a:fld>
            <a:endParaRPr lang="en-US"/>
          </a:p>
        </p:txBody>
      </p:sp>
      <p:sp>
        <p:nvSpPr>
          <p:cNvPr id="10" name="Footer Placeholder 3"/>
          <p:cNvSpPr>
            <a:spLocks noGrp="1"/>
          </p:cNvSpPr>
          <p:nvPr>
            <p:ph type="ftr" sz="quarter" idx="10"/>
          </p:nvPr>
        </p:nvSpPr>
        <p:spPr>
          <a:xfrm>
            <a:off x="2133600" y="6356350"/>
            <a:ext cx="4876800" cy="365125"/>
          </a:xfrm>
        </p:spPr>
        <p:txBody>
          <a:bodyPr/>
          <a:lstStyle/>
          <a:p>
            <a:pPr>
              <a:defRPr/>
            </a:pPr>
            <a:r>
              <a:rPr lang="en-US" dirty="0" err="1"/>
              <a:t>Rennison</a:t>
            </a:r>
            <a:r>
              <a:rPr lang="en-US" dirty="0"/>
              <a:t>, </a:t>
            </a:r>
            <a:r>
              <a:rPr lang="en-US" i="1" dirty="0"/>
              <a:t>Research Methods in Criminal Justice and Criminology 1e</a:t>
            </a:r>
            <a:endParaRPr lang="en-US" dirty="0"/>
          </a:p>
          <a:p>
            <a:pPr>
              <a:defRPr/>
            </a:pPr>
            <a:r>
              <a:rPr lang="en-US" dirty="0"/>
              <a:t>SAGE Publications, Inc., 2019</a:t>
            </a:r>
          </a:p>
        </p:txBody>
      </p:sp>
      <p:sp>
        <p:nvSpPr>
          <p:cNvPr id="12" name="Title 2"/>
          <p:cNvSpPr>
            <a:spLocks noGrp="1"/>
          </p:cNvSpPr>
          <p:nvPr>
            <p:ph type="title"/>
          </p:nvPr>
        </p:nvSpPr>
        <p:spPr>
          <a:xfrm>
            <a:off x="457200" y="1027073"/>
            <a:ext cx="8058150" cy="1325563"/>
          </a:xfrm>
        </p:spPr>
        <p:txBody>
          <a:bodyPr/>
          <a:lstStyle/>
          <a:p>
            <a:r>
              <a:rPr lang="en-US" dirty="0"/>
              <a:t>Two Primary Types of Data &amp; Research</a:t>
            </a:r>
          </a:p>
        </p:txBody>
      </p:sp>
    </p:spTree>
    <p:extLst>
      <p:ext uri="{BB962C8B-B14F-4D97-AF65-F5344CB8AC3E}">
        <p14:creationId xmlns:p14="http://schemas.microsoft.com/office/powerpoint/2010/main" val="564293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628650" y="2526467"/>
            <a:ext cx="7886700" cy="3645733"/>
          </a:xfrm>
        </p:spPr>
        <p:txBody>
          <a:bodyPr>
            <a:normAutofit lnSpcReduction="10000"/>
          </a:bodyPr>
          <a:lstStyle/>
          <a:p>
            <a:r>
              <a:rPr lang="en-US" dirty="0"/>
              <a:t>The decision to use quantitative or qualitative methods (or both) is guided by the research question and purpose of the study</a:t>
            </a:r>
          </a:p>
          <a:p>
            <a:pPr lvl="1">
              <a:buFont typeface="Arial" panose="020B0604020202020204" pitchFamily="34" charset="0"/>
              <a:buChar char="–"/>
            </a:pPr>
            <a:r>
              <a:rPr lang="en-US" dirty="0"/>
              <a:t>The decision is made early on in a research project</a:t>
            </a:r>
          </a:p>
          <a:p>
            <a:pPr lvl="1">
              <a:buFont typeface="Arial" panose="020B0604020202020204" pitchFamily="34" charset="0"/>
              <a:buChar char="–"/>
            </a:pPr>
            <a:r>
              <a:rPr lang="en-US" dirty="0"/>
              <a:t>Recall: Four types/purposes of research?</a:t>
            </a:r>
          </a:p>
          <a:p>
            <a:pPr lvl="2">
              <a:buFont typeface="Arial" panose="020B0604020202020204" pitchFamily="34" charset="0"/>
              <a:buChar char="–"/>
            </a:pPr>
            <a:r>
              <a:rPr lang="en-US" dirty="0"/>
              <a:t>Descriptive</a:t>
            </a:r>
          </a:p>
          <a:p>
            <a:pPr lvl="2">
              <a:buFont typeface="Arial" panose="020B0604020202020204" pitchFamily="34" charset="0"/>
              <a:buChar char="–"/>
            </a:pPr>
            <a:r>
              <a:rPr lang="en-US" dirty="0"/>
              <a:t>Exploratory</a:t>
            </a:r>
          </a:p>
          <a:p>
            <a:pPr lvl="2">
              <a:buFont typeface="Arial" panose="020B0604020202020204" pitchFamily="34" charset="0"/>
              <a:buChar char="–"/>
            </a:pPr>
            <a:r>
              <a:rPr lang="en-US" dirty="0"/>
              <a:t>Explanatory</a:t>
            </a:r>
          </a:p>
          <a:p>
            <a:pPr lvl="2">
              <a:buFont typeface="Arial" panose="020B0604020202020204" pitchFamily="34" charset="0"/>
              <a:buChar char="–"/>
            </a:pPr>
            <a:r>
              <a:rPr lang="en-US" dirty="0"/>
              <a:t>Applied</a:t>
            </a:r>
          </a:p>
        </p:txBody>
      </p:sp>
      <p:sp>
        <p:nvSpPr>
          <p:cNvPr id="5" name="Slide Number Placeholder 4"/>
          <p:cNvSpPr>
            <a:spLocks noGrp="1"/>
          </p:cNvSpPr>
          <p:nvPr>
            <p:ph type="sldNum" sz="quarter" idx="12"/>
          </p:nvPr>
        </p:nvSpPr>
        <p:spPr/>
        <p:txBody>
          <a:bodyPr/>
          <a:lstStyle/>
          <a:p>
            <a:fld id="{B6F15528-21DE-4FAA-801E-634DDDAF4B2B}" type="slidenum">
              <a:rPr lang="en-US" smtClean="0"/>
              <a:pPr/>
              <a:t>5</a:t>
            </a:fld>
            <a:endParaRPr lang="en-US"/>
          </a:p>
        </p:txBody>
      </p:sp>
      <p:sp>
        <p:nvSpPr>
          <p:cNvPr id="10" name="Footer Placeholder 3"/>
          <p:cNvSpPr>
            <a:spLocks noGrp="1"/>
          </p:cNvSpPr>
          <p:nvPr>
            <p:ph type="ftr" sz="quarter" idx="10"/>
          </p:nvPr>
        </p:nvSpPr>
        <p:spPr>
          <a:xfrm>
            <a:off x="2133600" y="6356350"/>
            <a:ext cx="4876800" cy="365125"/>
          </a:xfrm>
        </p:spPr>
        <p:txBody>
          <a:bodyPr/>
          <a:lstStyle/>
          <a:p>
            <a:pPr>
              <a:defRPr/>
            </a:pPr>
            <a:r>
              <a:rPr lang="en-US" dirty="0" err="1"/>
              <a:t>Rennison</a:t>
            </a:r>
            <a:r>
              <a:rPr lang="en-US" dirty="0"/>
              <a:t>, </a:t>
            </a:r>
            <a:r>
              <a:rPr lang="en-US" i="1" dirty="0"/>
              <a:t>Research Methods in Criminal Justice and Criminology 1e</a:t>
            </a:r>
            <a:endParaRPr lang="en-US" dirty="0"/>
          </a:p>
          <a:p>
            <a:pPr>
              <a:defRPr/>
            </a:pPr>
            <a:r>
              <a:rPr lang="en-US" dirty="0"/>
              <a:t>SAGE Publications, Inc., 2019</a:t>
            </a:r>
          </a:p>
        </p:txBody>
      </p:sp>
      <p:sp>
        <p:nvSpPr>
          <p:cNvPr id="12" name="Title 2"/>
          <p:cNvSpPr>
            <a:spLocks noGrp="1"/>
          </p:cNvSpPr>
          <p:nvPr>
            <p:ph type="title"/>
          </p:nvPr>
        </p:nvSpPr>
        <p:spPr>
          <a:xfrm>
            <a:off x="628650" y="1027073"/>
            <a:ext cx="7886700" cy="1325563"/>
          </a:xfrm>
        </p:spPr>
        <p:txBody>
          <a:bodyPr/>
          <a:lstStyle/>
          <a:p>
            <a:r>
              <a:rPr lang="en-US" dirty="0"/>
              <a:t>Which method to use?</a:t>
            </a:r>
          </a:p>
        </p:txBody>
      </p:sp>
    </p:spTree>
    <p:extLst>
      <p:ext uri="{BB962C8B-B14F-4D97-AF65-F5344CB8AC3E}">
        <p14:creationId xmlns:p14="http://schemas.microsoft.com/office/powerpoint/2010/main" val="16250067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anim calcmode="lin" valueType="num">
                                      <p:cBhvr additive="base">
                                        <p:cTn id="11"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4">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anim calcmode="lin" valueType="num">
                                      <p:cBhvr additive="base">
                                        <p:cTn id="15"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4">
                                            <p:txEl>
                                              <p:pRg st="3" end="3"/>
                                            </p:txEl>
                                          </p:spTgt>
                                        </p:tgtEl>
                                        <p:attrNameLst>
                                          <p:attrName>style.visibility</p:attrName>
                                        </p:attrNameLst>
                                      </p:cBhvr>
                                      <p:to>
                                        <p:strVal val="visible"/>
                                      </p:to>
                                    </p:set>
                                    <p:anim calcmode="lin" valueType="num">
                                      <p:cBhvr additive="base">
                                        <p:cTn id="21"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4">
                                            <p:txEl>
                                              <p:pRg st="3" end="3"/>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4">
                                            <p:txEl>
                                              <p:pRg st="4" end="4"/>
                                            </p:txEl>
                                          </p:spTgt>
                                        </p:tgtEl>
                                        <p:attrNameLst>
                                          <p:attrName>style.visibility</p:attrName>
                                        </p:attrNameLst>
                                      </p:cBhvr>
                                      <p:to>
                                        <p:strVal val="visible"/>
                                      </p:to>
                                    </p:set>
                                    <p:anim calcmode="lin" valueType="num">
                                      <p:cBhvr additive="base">
                                        <p:cTn id="25"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
                                            <p:txEl>
                                              <p:pRg st="4" end="4"/>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4">
                                            <p:txEl>
                                              <p:pRg st="5" end="5"/>
                                            </p:txEl>
                                          </p:spTgt>
                                        </p:tgtEl>
                                        <p:attrNameLst>
                                          <p:attrName>style.visibility</p:attrName>
                                        </p:attrNameLst>
                                      </p:cBhvr>
                                      <p:to>
                                        <p:strVal val="visible"/>
                                      </p:to>
                                    </p:set>
                                    <p:anim calcmode="lin" valueType="num">
                                      <p:cBhvr additive="base">
                                        <p:cTn id="29" dur="500" fill="hold"/>
                                        <p:tgtEl>
                                          <p:spTgt spid="4">
                                            <p:txEl>
                                              <p:pRg st="5" end="5"/>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4">
                                            <p:txEl>
                                              <p:pRg st="5" end="5"/>
                                            </p:txEl>
                                          </p:spTgt>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4">
                                            <p:txEl>
                                              <p:pRg st="6" end="6"/>
                                            </p:txEl>
                                          </p:spTgt>
                                        </p:tgtEl>
                                        <p:attrNameLst>
                                          <p:attrName>style.visibility</p:attrName>
                                        </p:attrNameLst>
                                      </p:cBhvr>
                                      <p:to>
                                        <p:strVal val="visible"/>
                                      </p:to>
                                    </p:set>
                                    <p:anim calcmode="lin" valueType="num">
                                      <p:cBhvr additive="base">
                                        <p:cTn id="33" dur="500" fill="hold"/>
                                        <p:tgtEl>
                                          <p:spTgt spid="4">
                                            <p:txEl>
                                              <p:pRg st="6" end="6"/>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4">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ctrTitle"/>
          </p:nvPr>
        </p:nvSpPr>
        <p:spPr>
          <a:xfrm>
            <a:off x="1181100" y="228600"/>
            <a:ext cx="6781800" cy="457200"/>
          </a:xfrm>
        </p:spPr>
        <p:txBody>
          <a:bodyPr>
            <a:normAutofit fontScale="90000"/>
          </a:bodyPr>
          <a:lstStyle/>
          <a:p>
            <a:pPr algn="ctr" eaLnBrk="1" hangingPunct="1"/>
            <a:r>
              <a:rPr lang="en-US" altLang="en-US" sz="3200" dirty="0">
                <a:latin typeface="Verdana" panose="020B0604030504040204" pitchFamily="34" charset="0"/>
              </a:rPr>
              <a:t>Deductive  Reasoning</a:t>
            </a:r>
          </a:p>
        </p:txBody>
      </p:sp>
      <p:sp>
        <p:nvSpPr>
          <p:cNvPr id="27651" name="Text Box 3"/>
          <p:cNvSpPr txBox="1">
            <a:spLocks noChangeArrowheads="1"/>
          </p:cNvSpPr>
          <p:nvPr/>
        </p:nvSpPr>
        <p:spPr bwMode="auto">
          <a:xfrm>
            <a:off x="1066800" y="3429000"/>
            <a:ext cx="7620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a:spcBef>
                <a:spcPct val="50000"/>
              </a:spcBef>
              <a:buClrTx/>
              <a:buSzTx/>
              <a:buFontTx/>
              <a:buNone/>
            </a:pPr>
            <a:endParaRPr lang="en-US" altLang="en-US">
              <a:solidFill>
                <a:schemeClr val="tx1"/>
              </a:solidFill>
              <a:latin typeface="Arial" panose="020B0604020202020204" pitchFamily="34" charset="0"/>
              <a:cs typeface="Arial" panose="020B0604020202020204" pitchFamily="34" charset="0"/>
            </a:endParaRPr>
          </a:p>
        </p:txBody>
      </p:sp>
      <p:sp>
        <p:nvSpPr>
          <p:cNvPr id="27652" name="Text Box 4"/>
          <p:cNvSpPr txBox="1">
            <a:spLocks noChangeArrowheads="1"/>
          </p:cNvSpPr>
          <p:nvPr/>
        </p:nvSpPr>
        <p:spPr bwMode="auto">
          <a:xfrm>
            <a:off x="152400" y="948690"/>
            <a:ext cx="8915400" cy="5909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a:lnSpc>
                <a:spcPct val="150000"/>
              </a:lnSpc>
              <a:spcBef>
                <a:spcPct val="50000"/>
              </a:spcBef>
              <a:buClrTx/>
              <a:buSzTx/>
              <a:buFontTx/>
              <a:buChar char="•"/>
            </a:pPr>
            <a:r>
              <a:rPr lang="en-US" altLang="en-US" sz="2800" dirty="0">
                <a:solidFill>
                  <a:schemeClr val="tx1"/>
                </a:solidFill>
                <a:latin typeface="Verdana" panose="020B0604030504040204" pitchFamily="34" charset="0"/>
                <a:cs typeface="Arial" panose="020B0604020202020204" pitchFamily="34" charset="0"/>
              </a:rPr>
              <a:t>Moves from the general to the specific</a:t>
            </a:r>
          </a:p>
          <a:p>
            <a:pPr>
              <a:lnSpc>
                <a:spcPct val="150000"/>
              </a:lnSpc>
              <a:spcBef>
                <a:spcPct val="50000"/>
              </a:spcBef>
              <a:buClrTx/>
              <a:buSzTx/>
              <a:buFontTx/>
              <a:buChar char="•"/>
            </a:pPr>
            <a:r>
              <a:rPr lang="en-US" altLang="en-US" sz="2800" dirty="0">
                <a:solidFill>
                  <a:schemeClr val="tx1"/>
                </a:solidFill>
                <a:latin typeface="Verdana" panose="020B0604030504040204" pitchFamily="34" charset="0"/>
                <a:cs typeface="Arial" panose="020B0604020202020204" pitchFamily="34" charset="0"/>
              </a:rPr>
              <a:t>From a logically or theoretically-expected pattern to observations that test the presence of the pattern</a:t>
            </a:r>
          </a:p>
          <a:p>
            <a:pPr>
              <a:lnSpc>
                <a:spcPct val="150000"/>
              </a:lnSpc>
              <a:spcBef>
                <a:spcPct val="50000"/>
              </a:spcBef>
              <a:buClrTx/>
              <a:buSzTx/>
              <a:buFontTx/>
              <a:buChar char="•"/>
            </a:pPr>
            <a:r>
              <a:rPr lang="en-US" altLang="en-US" sz="2800" dirty="0">
                <a:solidFill>
                  <a:schemeClr val="tx1"/>
                </a:solidFill>
                <a:latin typeface="Verdana" panose="020B0604030504040204" pitchFamily="34" charset="0"/>
                <a:cs typeface="Arial" panose="020B0604020202020204" pitchFamily="34" charset="0"/>
              </a:rPr>
              <a:t>Moves from “why something happens” </a:t>
            </a:r>
            <a:r>
              <a:rPr lang="en-US" altLang="en-US" sz="2800" b="1" dirty="0">
                <a:solidFill>
                  <a:schemeClr val="tx1"/>
                </a:solidFill>
                <a:latin typeface="Verdana" panose="020B0604030504040204" pitchFamily="34" charset="0"/>
                <a:cs typeface="Arial" panose="020B0604020202020204" pitchFamily="34" charset="0"/>
                <a:sym typeface="Wingdings" panose="05000000000000000000" pitchFamily="2" charset="2"/>
              </a:rPr>
              <a:t>to</a:t>
            </a:r>
            <a:r>
              <a:rPr lang="en-US" altLang="en-US" sz="2800" dirty="0">
                <a:solidFill>
                  <a:schemeClr val="tx1"/>
                </a:solidFill>
                <a:latin typeface="Verdana" panose="020B0604030504040204" pitchFamily="34" charset="0"/>
                <a:cs typeface="Arial" panose="020B0604020202020204" pitchFamily="34" charset="0"/>
              </a:rPr>
              <a:t> “whether it actually does”</a:t>
            </a:r>
          </a:p>
          <a:p>
            <a:pPr>
              <a:lnSpc>
                <a:spcPct val="150000"/>
              </a:lnSpc>
              <a:spcBef>
                <a:spcPct val="50000"/>
              </a:spcBef>
              <a:buClrTx/>
              <a:buSzTx/>
              <a:buFontTx/>
              <a:buChar char="•"/>
            </a:pPr>
            <a:r>
              <a:rPr lang="en-US" altLang="en-US" sz="2800" dirty="0">
                <a:solidFill>
                  <a:schemeClr val="tx1"/>
                </a:solidFill>
                <a:latin typeface="Verdana" panose="020B0604030504040204" pitchFamily="34" charset="0"/>
                <a:cs typeface="Arial" panose="020B0604020202020204" pitchFamily="34" charset="0"/>
              </a:rPr>
              <a:t>Conducting an experiment with hypotheses; testing a theory</a:t>
            </a:r>
          </a:p>
        </p:txBody>
      </p:sp>
      <p:sp>
        <p:nvSpPr>
          <p:cNvPr id="27653" name="Text Box 5"/>
          <p:cNvSpPr txBox="1">
            <a:spLocks noChangeArrowheads="1"/>
          </p:cNvSpPr>
          <p:nvPr/>
        </p:nvSpPr>
        <p:spPr bwMode="auto">
          <a:xfrm>
            <a:off x="8458200" y="90488"/>
            <a:ext cx="6096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a:spcBef>
                <a:spcPct val="50000"/>
              </a:spcBef>
              <a:buClrTx/>
              <a:buSzTx/>
              <a:buFontTx/>
              <a:buNone/>
            </a:pPr>
            <a:fld id="{33006B28-1EA9-497D-B5C8-EC9AC30E554E}" type="slidenum">
              <a:rPr lang="en-US" altLang="en-US">
                <a:solidFill>
                  <a:schemeClr val="tx1"/>
                </a:solidFill>
                <a:latin typeface="Verdana" panose="020B0604030504040204" pitchFamily="34" charset="0"/>
                <a:cs typeface="Arial" panose="020B0604020202020204" pitchFamily="34" charset="0"/>
              </a:rPr>
              <a:pPr>
                <a:spcBef>
                  <a:spcPct val="50000"/>
                </a:spcBef>
                <a:buClrTx/>
                <a:buSzTx/>
                <a:buFontTx/>
                <a:buNone/>
              </a:pPr>
              <a:t>6</a:t>
            </a:fld>
            <a:endParaRPr lang="en-US" altLang="en-US">
              <a:solidFill>
                <a:schemeClr val="tx1"/>
              </a:solidFill>
              <a:latin typeface="Verdana" panose="020B0604030504040204" pitchFamily="34" charset="0"/>
              <a:cs typeface="Arial" panose="020B0604020202020204" pitchFamily="34" charset="0"/>
            </a:endParaRPr>
          </a:p>
        </p:txBody>
      </p:sp>
    </p:spTree>
    <p:extLst>
      <p:ext uri="{BB962C8B-B14F-4D97-AF65-F5344CB8AC3E}">
        <p14:creationId xmlns:p14="http://schemas.microsoft.com/office/powerpoint/2010/main" val="3496884702"/>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3"/>
          <p:cNvSpPr>
            <a:spLocks noGrp="1"/>
          </p:cNvSpPr>
          <p:nvPr>
            <p:ph type="ctrTitle"/>
          </p:nvPr>
        </p:nvSpPr>
        <p:spPr>
          <a:xfrm>
            <a:off x="1331913" y="304801"/>
            <a:ext cx="6480175" cy="457200"/>
          </a:xfrm>
        </p:spPr>
        <p:txBody>
          <a:bodyPr>
            <a:normAutofit fontScale="90000"/>
          </a:bodyPr>
          <a:lstStyle/>
          <a:p>
            <a:pPr algn="ctr" eaLnBrk="1" hangingPunct="1"/>
            <a:r>
              <a:rPr lang="en-US" altLang="en-US" sz="3200" dirty="0">
                <a:latin typeface="Verdana" panose="020B0604030504040204" pitchFamily="34" charset="0"/>
                <a:ea typeface="Verdana" panose="020B0604030504040204" pitchFamily="34" charset="0"/>
                <a:cs typeface="Verdana" panose="020B0604030504040204" pitchFamily="34" charset="0"/>
              </a:rPr>
              <a:t>Inductive  reasoning</a:t>
            </a:r>
          </a:p>
        </p:txBody>
      </p:sp>
      <p:sp>
        <p:nvSpPr>
          <p:cNvPr id="16387" name="Subtitle 4"/>
          <p:cNvSpPr>
            <a:spLocks noGrp="1"/>
          </p:cNvSpPr>
          <p:nvPr>
            <p:ph type="subTitle" idx="1"/>
          </p:nvPr>
        </p:nvSpPr>
        <p:spPr>
          <a:xfrm>
            <a:off x="228600" y="1143000"/>
            <a:ext cx="8305800" cy="4551363"/>
          </a:xfrm>
        </p:spPr>
        <p:txBody>
          <a:bodyPr rtlCol="0">
            <a:normAutofit/>
          </a:bodyPr>
          <a:lstStyle/>
          <a:p>
            <a:pPr algn="l" eaLnBrk="1" fontAlgn="auto" hangingPunct="1">
              <a:lnSpc>
                <a:spcPct val="120000"/>
              </a:lnSpc>
              <a:spcBef>
                <a:spcPct val="50000"/>
              </a:spcBef>
              <a:spcAft>
                <a:spcPts val="0"/>
              </a:spcAft>
              <a:buClr>
                <a:schemeClr val="tx1"/>
              </a:buClr>
              <a:buSzPct val="100000"/>
              <a:buFont typeface="Arial" panose="020B0604020202020204" pitchFamily="34" charset="0"/>
              <a:buChar char="•"/>
              <a:defRPr/>
            </a:pPr>
            <a:r>
              <a:rPr lang="en-US" altLang="en-US" sz="2800" u="sng" dirty="0">
                <a:latin typeface="Verdana" panose="020B0604030504040204" pitchFamily="34" charset="0"/>
              </a:rPr>
              <a:t>Inductive</a:t>
            </a:r>
            <a:r>
              <a:rPr lang="en-US" altLang="en-US" sz="2800" dirty="0">
                <a:latin typeface="Verdana" panose="020B0604030504040204" pitchFamily="34" charset="0"/>
              </a:rPr>
              <a:t> – moves from the specific to the general</a:t>
            </a:r>
          </a:p>
          <a:p>
            <a:pPr algn="l" eaLnBrk="1" fontAlgn="auto" hangingPunct="1">
              <a:lnSpc>
                <a:spcPct val="120000"/>
              </a:lnSpc>
              <a:spcBef>
                <a:spcPct val="50000"/>
              </a:spcBef>
              <a:spcAft>
                <a:spcPts val="0"/>
              </a:spcAft>
              <a:buClr>
                <a:schemeClr val="tx1"/>
              </a:buClr>
              <a:buSzPct val="100000"/>
              <a:buFont typeface="Arial" panose="020B0604020202020204" pitchFamily="34" charset="0"/>
              <a:buChar char="•"/>
              <a:defRPr/>
            </a:pPr>
            <a:r>
              <a:rPr lang="en-US" altLang="en-US" sz="2800" dirty="0">
                <a:latin typeface="Verdana" panose="020B0604030504040204" pitchFamily="34" charset="0"/>
              </a:rPr>
              <a:t>From a set of observations to the discovery of a pattern among them</a:t>
            </a:r>
          </a:p>
          <a:p>
            <a:pPr marL="457200" indent="-457200" algn="l" eaLnBrk="1" fontAlgn="auto" hangingPunct="1">
              <a:lnSpc>
                <a:spcPct val="120000"/>
              </a:lnSpc>
              <a:spcAft>
                <a:spcPts val="0"/>
              </a:spcAft>
              <a:buSzPct val="100000"/>
              <a:buFont typeface="Arial" panose="020B0604020202020204" pitchFamily="34" charset="0"/>
              <a:buChar char="•"/>
              <a:defRPr/>
            </a:pPr>
            <a:r>
              <a:rPr lang="en-US" altLang="en-US" sz="2800" dirty="0"/>
              <a:t>Moves from “whether something happens” to “why”</a:t>
            </a:r>
          </a:p>
        </p:txBody>
      </p:sp>
    </p:spTree>
    <p:extLst>
      <p:ext uri="{BB962C8B-B14F-4D97-AF65-F5344CB8AC3E}">
        <p14:creationId xmlns:p14="http://schemas.microsoft.com/office/powerpoint/2010/main" val="33623541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28650" y="1027073"/>
            <a:ext cx="7886700" cy="1325563"/>
          </a:xfrm>
        </p:spPr>
        <p:txBody>
          <a:bodyPr/>
          <a:lstStyle/>
          <a:p>
            <a:r>
              <a:rPr lang="en-US" dirty="0"/>
              <a:t>Traditional Scientific Method (Deductive)</a:t>
            </a:r>
          </a:p>
        </p:txBody>
      </p:sp>
      <p:sp>
        <p:nvSpPr>
          <p:cNvPr id="4" name="Content Placeholder 3"/>
          <p:cNvSpPr>
            <a:spLocks noGrp="1"/>
          </p:cNvSpPr>
          <p:nvPr>
            <p:ph idx="1"/>
          </p:nvPr>
        </p:nvSpPr>
        <p:spPr>
          <a:xfrm>
            <a:off x="628650" y="2438401"/>
            <a:ext cx="7886700" cy="3733800"/>
          </a:xfrm>
        </p:spPr>
        <p:txBody>
          <a:bodyPr>
            <a:normAutofit/>
          </a:bodyPr>
          <a:lstStyle/>
          <a:p>
            <a:r>
              <a:rPr lang="en-US" dirty="0"/>
              <a:t>Good research involves the following steps:</a:t>
            </a:r>
          </a:p>
          <a:p>
            <a:pPr marL="685800" lvl="1" indent="-457200">
              <a:buFont typeface="+mj-lt"/>
              <a:buAutoNum type="arabicPeriod"/>
            </a:pPr>
            <a:r>
              <a:rPr lang="en-US" dirty="0"/>
              <a:t>Concepts (the research question)</a:t>
            </a:r>
          </a:p>
          <a:p>
            <a:pPr marL="685800" lvl="1" indent="-457200">
              <a:buFont typeface="+mj-lt"/>
              <a:buAutoNum type="arabicPeriod"/>
            </a:pPr>
            <a:r>
              <a:rPr lang="en-US" dirty="0"/>
              <a:t>Conceptualization</a:t>
            </a:r>
          </a:p>
          <a:p>
            <a:pPr lvl="2"/>
            <a:r>
              <a:rPr lang="en-US" dirty="0"/>
              <a:t>Conceptual Definition</a:t>
            </a:r>
          </a:p>
          <a:p>
            <a:pPr marL="685800" lvl="1" indent="-457200">
              <a:buFont typeface="+mj-lt"/>
              <a:buAutoNum type="arabicPeriod"/>
            </a:pPr>
            <a:r>
              <a:rPr lang="en-US" dirty="0"/>
              <a:t>Operationalization</a:t>
            </a:r>
          </a:p>
          <a:p>
            <a:pPr lvl="2"/>
            <a:r>
              <a:rPr lang="en-US" dirty="0"/>
              <a:t>Measurement</a:t>
            </a:r>
          </a:p>
          <a:p>
            <a:pPr lvl="2"/>
            <a:r>
              <a:rPr lang="en-US" dirty="0"/>
              <a:t>Variables</a:t>
            </a:r>
          </a:p>
          <a:p>
            <a:pPr marL="685800" lvl="1" indent="-457200">
              <a:buFont typeface="+mj-lt"/>
              <a:buAutoNum type="arabicPeriod"/>
            </a:pPr>
            <a:r>
              <a:rPr lang="en-US" dirty="0"/>
              <a:t>Data Collection</a:t>
            </a:r>
          </a:p>
          <a:p>
            <a:pPr lvl="1">
              <a:buFont typeface="Arial" panose="020B0604020202020204" pitchFamily="34" charset="0"/>
              <a:buChar char="–"/>
            </a:pPr>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8</a:t>
            </a:fld>
            <a:endParaRPr lang="en-US"/>
          </a:p>
        </p:txBody>
      </p:sp>
      <p:sp>
        <p:nvSpPr>
          <p:cNvPr id="10" name="Footer Placeholder 3"/>
          <p:cNvSpPr>
            <a:spLocks noGrp="1"/>
          </p:cNvSpPr>
          <p:nvPr>
            <p:ph type="ftr" sz="quarter" idx="10"/>
          </p:nvPr>
        </p:nvSpPr>
        <p:spPr>
          <a:xfrm>
            <a:off x="2133600" y="6356350"/>
            <a:ext cx="4876800" cy="365125"/>
          </a:xfrm>
        </p:spPr>
        <p:txBody>
          <a:bodyPr/>
          <a:lstStyle/>
          <a:p>
            <a:pPr>
              <a:defRPr/>
            </a:pPr>
            <a:r>
              <a:rPr lang="en-US" dirty="0" err="1"/>
              <a:t>Rennison</a:t>
            </a:r>
            <a:r>
              <a:rPr lang="en-US" dirty="0"/>
              <a:t>, </a:t>
            </a:r>
            <a:r>
              <a:rPr lang="en-US" i="1" dirty="0"/>
              <a:t>Research Methods in Criminal Justice and Criminology 1e</a:t>
            </a:r>
            <a:endParaRPr lang="en-US" dirty="0"/>
          </a:p>
          <a:p>
            <a:pPr>
              <a:defRPr/>
            </a:pPr>
            <a:r>
              <a:rPr lang="en-US" dirty="0"/>
              <a:t>SAGE Publications, Inc., 2019</a:t>
            </a:r>
          </a:p>
        </p:txBody>
      </p:sp>
    </p:spTree>
    <p:extLst>
      <p:ext uri="{BB962C8B-B14F-4D97-AF65-F5344CB8AC3E}">
        <p14:creationId xmlns:p14="http://schemas.microsoft.com/office/powerpoint/2010/main" val="26118095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28650" y="990601"/>
            <a:ext cx="7886700" cy="1553628"/>
          </a:xfrm>
        </p:spPr>
        <p:txBody>
          <a:bodyPr>
            <a:noAutofit/>
          </a:bodyPr>
          <a:lstStyle/>
          <a:p>
            <a:r>
              <a:rPr lang="en-US" dirty="0"/>
              <a:t>Why is this important?</a:t>
            </a:r>
          </a:p>
        </p:txBody>
      </p:sp>
      <p:sp>
        <p:nvSpPr>
          <p:cNvPr id="4" name="Content Placeholder 3"/>
          <p:cNvSpPr>
            <a:spLocks noGrp="1"/>
          </p:cNvSpPr>
          <p:nvPr>
            <p:ph idx="1"/>
          </p:nvPr>
        </p:nvSpPr>
        <p:spPr>
          <a:xfrm>
            <a:off x="628650" y="2438401"/>
            <a:ext cx="7886700" cy="3917948"/>
          </a:xfrm>
        </p:spPr>
        <p:txBody>
          <a:bodyPr/>
          <a:lstStyle/>
          <a:p>
            <a:r>
              <a:rPr lang="en-US" dirty="0"/>
              <a:t>Understanding all of these steps is important because without them a researcher cannot conduct research</a:t>
            </a:r>
          </a:p>
          <a:p>
            <a:pPr lvl="1"/>
            <a:r>
              <a:rPr lang="en-US" dirty="0"/>
              <a:t>This process guarantees clarity, and attempts to establish validity and reliability, i.e. make sure you are actually studying what you claim to be studying</a:t>
            </a:r>
          </a:p>
          <a:p>
            <a:r>
              <a:rPr lang="en-US" dirty="0">
                <a:solidFill>
                  <a:srgbClr val="FF0000"/>
                </a:solidFill>
              </a:rPr>
              <a:t>Concepts</a:t>
            </a:r>
            <a:r>
              <a:rPr lang="en-US" dirty="0"/>
              <a:t> are: </a:t>
            </a:r>
          </a:p>
          <a:p>
            <a:pPr lvl="1"/>
            <a:r>
              <a:rPr lang="en-US" dirty="0"/>
              <a:t>abstract, mental pictures that exist in our minds</a:t>
            </a:r>
          </a:p>
          <a:p>
            <a:pPr lvl="1"/>
            <a:r>
              <a:rPr lang="en-US" dirty="0"/>
              <a:t>not observable, tangible, and cannot be touched</a:t>
            </a:r>
          </a:p>
          <a:p>
            <a:pPr lvl="1"/>
            <a:r>
              <a:rPr lang="en-US" dirty="0"/>
              <a:t>Examples on p. 104</a:t>
            </a:r>
          </a:p>
        </p:txBody>
      </p:sp>
      <p:sp>
        <p:nvSpPr>
          <p:cNvPr id="5" name="Slide Number Placeholder 4"/>
          <p:cNvSpPr>
            <a:spLocks noGrp="1"/>
          </p:cNvSpPr>
          <p:nvPr>
            <p:ph type="sldNum" sz="quarter" idx="12"/>
          </p:nvPr>
        </p:nvSpPr>
        <p:spPr/>
        <p:txBody>
          <a:bodyPr/>
          <a:lstStyle/>
          <a:p>
            <a:fld id="{B6F15528-21DE-4FAA-801E-634DDDAF4B2B}" type="slidenum">
              <a:rPr lang="en-US" smtClean="0"/>
              <a:pPr/>
              <a:t>9</a:t>
            </a:fld>
            <a:endParaRPr lang="en-US"/>
          </a:p>
        </p:txBody>
      </p:sp>
      <p:sp>
        <p:nvSpPr>
          <p:cNvPr id="10" name="Footer Placeholder 3"/>
          <p:cNvSpPr>
            <a:spLocks noGrp="1"/>
          </p:cNvSpPr>
          <p:nvPr>
            <p:ph type="ftr" sz="quarter" idx="10"/>
          </p:nvPr>
        </p:nvSpPr>
        <p:spPr>
          <a:xfrm>
            <a:off x="2133600" y="6356350"/>
            <a:ext cx="4876800" cy="365125"/>
          </a:xfrm>
        </p:spPr>
        <p:txBody>
          <a:bodyPr/>
          <a:lstStyle/>
          <a:p>
            <a:pPr>
              <a:defRPr/>
            </a:pPr>
            <a:r>
              <a:rPr lang="en-US" dirty="0" err="1"/>
              <a:t>Rennison</a:t>
            </a:r>
            <a:r>
              <a:rPr lang="en-US" dirty="0"/>
              <a:t>, </a:t>
            </a:r>
            <a:r>
              <a:rPr lang="en-US" i="1" dirty="0"/>
              <a:t>Research Methods in Criminal Justice and Criminology 1e</a:t>
            </a:r>
            <a:endParaRPr lang="en-US" dirty="0"/>
          </a:p>
          <a:p>
            <a:pPr>
              <a:defRPr/>
            </a:pPr>
            <a:r>
              <a:rPr lang="en-US" dirty="0"/>
              <a:t>SAGE Publications, Inc., 2019</a:t>
            </a:r>
          </a:p>
        </p:txBody>
      </p:sp>
    </p:spTree>
    <p:extLst>
      <p:ext uri="{BB962C8B-B14F-4D97-AF65-F5344CB8AC3E}">
        <p14:creationId xmlns:p14="http://schemas.microsoft.com/office/powerpoint/2010/main" val="38086032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anim calcmode="lin" valueType="num">
                                      <p:cBhvr additive="base">
                                        <p:cTn id="11"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 calcmode="lin" valueType="num">
                                      <p:cBhvr additive="base">
                                        <p:cTn id="17"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par>
                          <p:cTn id="19" fill="hold">
                            <p:stCondLst>
                              <p:cond delay="500"/>
                            </p:stCondLst>
                            <p:childTnLst>
                              <p:par>
                                <p:cTn id="20" presetID="2" presetClass="entr" presetSubtype="4" fill="hold" nodeType="after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 calcmode="lin" valueType="num">
                                      <p:cBhvr additive="base">
                                        <p:cTn id="22"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23" dur="500" fill="hold"/>
                                        <p:tgtEl>
                                          <p:spTgt spid="4">
                                            <p:txEl>
                                              <p:pRg st="3" end="3"/>
                                            </p:txEl>
                                          </p:spTgt>
                                        </p:tgtEl>
                                        <p:attrNameLst>
                                          <p:attrName>ppt_y</p:attrName>
                                        </p:attrNameLst>
                                      </p:cBhvr>
                                      <p:tavLst>
                                        <p:tav tm="0">
                                          <p:val>
                                            <p:strVal val="1+#ppt_h/2"/>
                                          </p:val>
                                        </p:tav>
                                        <p:tav tm="100000">
                                          <p:val>
                                            <p:strVal val="#ppt_y"/>
                                          </p:val>
                                        </p:tav>
                                      </p:tavLst>
                                    </p:anim>
                                  </p:childTnLst>
                                </p:cTn>
                              </p:par>
                            </p:childTnLst>
                          </p:cTn>
                        </p:par>
                        <p:par>
                          <p:cTn id="24" fill="hold">
                            <p:stCondLst>
                              <p:cond delay="1000"/>
                            </p:stCondLst>
                            <p:childTnLst>
                              <p:par>
                                <p:cTn id="25" presetID="2" presetClass="entr" presetSubtype="4" fill="hold" nodeType="after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 calcmode="lin" valueType="num">
                                      <p:cBhvr additive="base">
                                        <p:cTn id="27"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4">
                                            <p:txEl>
                                              <p:pRg st="4" end="4"/>
                                            </p:txEl>
                                          </p:spTgt>
                                        </p:tgtEl>
                                        <p:attrNameLst>
                                          <p:attrName>ppt_y</p:attrName>
                                        </p:attrNameLst>
                                      </p:cBhvr>
                                      <p:tavLst>
                                        <p:tav tm="0">
                                          <p:val>
                                            <p:strVal val="1+#ppt_h/2"/>
                                          </p:val>
                                        </p:tav>
                                        <p:tav tm="100000">
                                          <p:val>
                                            <p:strVal val="#ppt_y"/>
                                          </p:val>
                                        </p:tav>
                                      </p:tavLst>
                                    </p:anim>
                                  </p:childTnLst>
                                </p:cTn>
                              </p:par>
                            </p:childTnLst>
                          </p:cTn>
                        </p:par>
                        <p:par>
                          <p:cTn id="29" fill="hold">
                            <p:stCondLst>
                              <p:cond delay="1500"/>
                            </p:stCondLst>
                            <p:childTnLst>
                              <p:par>
                                <p:cTn id="30" presetID="2" presetClass="entr" presetSubtype="4" fill="hold" nodeType="afterEffect">
                                  <p:stCondLst>
                                    <p:cond delay="0"/>
                                  </p:stCondLst>
                                  <p:childTnLst>
                                    <p:set>
                                      <p:cBhvr>
                                        <p:cTn id="31" dur="1" fill="hold">
                                          <p:stCondLst>
                                            <p:cond delay="0"/>
                                          </p:stCondLst>
                                        </p:cTn>
                                        <p:tgtEl>
                                          <p:spTgt spid="4">
                                            <p:txEl>
                                              <p:pRg st="5" end="5"/>
                                            </p:txEl>
                                          </p:spTgt>
                                        </p:tgtEl>
                                        <p:attrNameLst>
                                          <p:attrName>style.visibility</p:attrName>
                                        </p:attrNameLst>
                                      </p:cBhvr>
                                      <p:to>
                                        <p:strVal val="visible"/>
                                      </p:to>
                                    </p:set>
                                    <p:anim calcmode="lin" valueType="num">
                                      <p:cBhvr additive="base">
                                        <p:cTn id="32" dur="500" fill="hold"/>
                                        <p:tgtEl>
                                          <p:spTgt spid="4">
                                            <p:txEl>
                                              <p:pRg st="5" end="5"/>
                                            </p:txEl>
                                          </p:spTgt>
                                        </p:tgtEl>
                                        <p:attrNameLst>
                                          <p:attrName>ppt_x</p:attrName>
                                        </p:attrNameLst>
                                      </p:cBhvr>
                                      <p:tavLst>
                                        <p:tav tm="0">
                                          <p:val>
                                            <p:strVal val="#ppt_x"/>
                                          </p:val>
                                        </p:tav>
                                        <p:tav tm="100000">
                                          <p:val>
                                            <p:strVal val="#ppt_x"/>
                                          </p:val>
                                        </p:tav>
                                      </p:tavLst>
                                    </p:anim>
                                    <p:anim calcmode="lin" valueType="num">
                                      <p:cBhvr additive="base">
                                        <p:cTn id="33" dur="500" fill="hold"/>
                                        <p:tgtEl>
                                          <p:spTgt spid="4">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Conceptualization</a:t>
            </a:r>
          </a:p>
        </p:txBody>
      </p:sp>
      <p:sp>
        <p:nvSpPr>
          <p:cNvPr id="4" name="Content Placeholder 3"/>
          <p:cNvSpPr>
            <a:spLocks noGrp="1"/>
          </p:cNvSpPr>
          <p:nvPr>
            <p:ph idx="1"/>
          </p:nvPr>
        </p:nvSpPr>
        <p:spPr>
          <a:xfrm>
            <a:off x="628650" y="2178121"/>
            <a:ext cx="7886700" cy="3994079"/>
          </a:xfrm>
        </p:spPr>
        <p:txBody>
          <a:bodyPr>
            <a:normAutofit fontScale="92500"/>
          </a:bodyPr>
          <a:lstStyle/>
          <a:p>
            <a:r>
              <a:rPr lang="en-US" dirty="0"/>
              <a:t>Researchers are interested in understanding and exploring concepts and how they are associated with one another</a:t>
            </a:r>
          </a:p>
          <a:p>
            <a:pPr lvl="1">
              <a:buFont typeface="Arial" panose="020B0604020202020204" pitchFamily="34" charset="0"/>
              <a:buChar char="–"/>
            </a:pPr>
            <a:r>
              <a:rPr lang="en-US" dirty="0"/>
              <a:t>To do this, definitions of the concepts must be identified</a:t>
            </a:r>
          </a:p>
          <a:p>
            <a:r>
              <a:rPr lang="en-US" dirty="0">
                <a:solidFill>
                  <a:srgbClr val="FF0000"/>
                </a:solidFill>
              </a:rPr>
              <a:t>Conceptualization</a:t>
            </a:r>
            <a:r>
              <a:rPr lang="en-US" dirty="0"/>
              <a:t> is a </a:t>
            </a:r>
            <a:r>
              <a:rPr lang="en-US" dirty="0">
                <a:hlinkClick r:id="rId3"/>
              </a:rPr>
              <a:t>process </a:t>
            </a:r>
            <a:r>
              <a:rPr lang="en-US" dirty="0"/>
              <a:t>of defining what is meant by a particular concept</a:t>
            </a:r>
          </a:p>
          <a:p>
            <a:pPr lvl="1">
              <a:buFont typeface="Arial" panose="020B0604020202020204" pitchFamily="34" charset="0"/>
              <a:buChar char="–"/>
            </a:pPr>
            <a:r>
              <a:rPr lang="en-US" dirty="0"/>
              <a:t>The resulting definition is a </a:t>
            </a:r>
            <a:r>
              <a:rPr lang="en-US" dirty="0">
                <a:solidFill>
                  <a:srgbClr val="FF0000"/>
                </a:solidFill>
              </a:rPr>
              <a:t>conceptual definition</a:t>
            </a:r>
          </a:p>
          <a:p>
            <a:pPr lvl="1">
              <a:buFont typeface="Arial" panose="020B0604020202020204" pitchFamily="34" charset="0"/>
              <a:buChar char="–"/>
            </a:pPr>
            <a:r>
              <a:rPr lang="en-US" dirty="0"/>
              <a:t>The definition must be comprehensive and clear and accurately reflect the underlying concept that it describes</a:t>
            </a:r>
          </a:p>
        </p:txBody>
      </p:sp>
      <p:sp>
        <p:nvSpPr>
          <p:cNvPr id="5" name="Slide Number Placeholder 4"/>
          <p:cNvSpPr>
            <a:spLocks noGrp="1"/>
          </p:cNvSpPr>
          <p:nvPr>
            <p:ph type="sldNum" sz="quarter" idx="12"/>
          </p:nvPr>
        </p:nvSpPr>
        <p:spPr/>
        <p:txBody>
          <a:bodyPr/>
          <a:lstStyle/>
          <a:p>
            <a:fld id="{B6F15528-21DE-4FAA-801E-634DDDAF4B2B}" type="slidenum">
              <a:rPr lang="en-US" smtClean="0"/>
              <a:pPr/>
              <a:t>10</a:t>
            </a:fld>
            <a:endParaRPr lang="en-US"/>
          </a:p>
        </p:txBody>
      </p:sp>
      <p:sp>
        <p:nvSpPr>
          <p:cNvPr id="10" name="Footer Placeholder 3"/>
          <p:cNvSpPr>
            <a:spLocks noGrp="1"/>
          </p:cNvSpPr>
          <p:nvPr>
            <p:ph type="ftr" sz="quarter" idx="10"/>
          </p:nvPr>
        </p:nvSpPr>
        <p:spPr>
          <a:xfrm>
            <a:off x="2133600" y="6356350"/>
            <a:ext cx="4876800" cy="365125"/>
          </a:xfrm>
        </p:spPr>
        <p:txBody>
          <a:bodyPr/>
          <a:lstStyle/>
          <a:p>
            <a:pPr>
              <a:defRPr/>
            </a:pPr>
            <a:r>
              <a:rPr lang="en-US" dirty="0" err="1"/>
              <a:t>Rennison</a:t>
            </a:r>
            <a:r>
              <a:rPr lang="en-US" dirty="0"/>
              <a:t>, </a:t>
            </a:r>
            <a:r>
              <a:rPr lang="en-US" i="1" dirty="0"/>
              <a:t>Research Methods in Criminal Justice and Criminology 1e</a:t>
            </a:r>
            <a:endParaRPr lang="en-US" dirty="0"/>
          </a:p>
          <a:p>
            <a:pPr>
              <a:defRPr/>
            </a:pPr>
            <a:r>
              <a:rPr lang="en-US" dirty="0"/>
              <a:t>SAGE Publications, Inc., 2019</a:t>
            </a:r>
          </a:p>
        </p:txBody>
      </p:sp>
    </p:spTree>
    <p:extLst>
      <p:ext uri="{BB962C8B-B14F-4D97-AF65-F5344CB8AC3E}">
        <p14:creationId xmlns:p14="http://schemas.microsoft.com/office/powerpoint/2010/main" val="6006152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Operationalization</a:t>
            </a:r>
          </a:p>
        </p:txBody>
      </p:sp>
      <p:sp>
        <p:nvSpPr>
          <p:cNvPr id="4" name="Content Placeholder 3"/>
          <p:cNvSpPr>
            <a:spLocks noGrp="1"/>
          </p:cNvSpPr>
          <p:nvPr>
            <p:ph idx="1"/>
          </p:nvPr>
        </p:nvSpPr>
        <p:spPr>
          <a:xfrm>
            <a:off x="628650" y="1905001"/>
            <a:ext cx="7886700" cy="4267200"/>
          </a:xfrm>
        </p:spPr>
        <p:txBody>
          <a:bodyPr/>
          <a:lstStyle/>
          <a:p>
            <a:r>
              <a:rPr lang="en-US" dirty="0">
                <a:solidFill>
                  <a:srgbClr val="FF0000"/>
                </a:solidFill>
              </a:rPr>
              <a:t>Operationalization</a:t>
            </a:r>
            <a:r>
              <a:rPr lang="en-US" dirty="0"/>
              <a:t> = Identifying how </a:t>
            </a:r>
            <a:r>
              <a:rPr lang="en-US" dirty="0">
                <a:hlinkClick r:id="rId2"/>
              </a:rPr>
              <a:t>you will measure </a:t>
            </a:r>
            <a:r>
              <a:rPr lang="en-US" dirty="0"/>
              <a:t>each concept</a:t>
            </a:r>
          </a:p>
          <a:p>
            <a:r>
              <a:rPr lang="en-US" dirty="0"/>
              <a:t>Conceptual definitions can be operationalized in many different ways</a:t>
            </a:r>
          </a:p>
          <a:p>
            <a:pPr lvl="1">
              <a:buFont typeface="Arial" panose="020B0604020202020204" pitchFamily="34" charset="0"/>
              <a:buChar char="–"/>
            </a:pPr>
            <a:r>
              <a:rPr lang="en-US" dirty="0"/>
              <a:t>It is up to researchers to identify precisely the way they are operationalizing each concept</a:t>
            </a:r>
          </a:p>
          <a:p>
            <a:pPr lvl="2">
              <a:buFont typeface="Arial" panose="020B0604020202020204" pitchFamily="34" charset="0"/>
              <a:buChar char="–"/>
            </a:pPr>
            <a:r>
              <a:rPr lang="en-US" dirty="0"/>
              <a:t>Using existing knowledge and previous research, not by unnecessarily re-inventing the wheel!</a:t>
            </a:r>
          </a:p>
        </p:txBody>
      </p:sp>
      <p:sp>
        <p:nvSpPr>
          <p:cNvPr id="5" name="Slide Number Placeholder 4"/>
          <p:cNvSpPr>
            <a:spLocks noGrp="1"/>
          </p:cNvSpPr>
          <p:nvPr>
            <p:ph type="sldNum" sz="quarter" idx="12"/>
          </p:nvPr>
        </p:nvSpPr>
        <p:spPr/>
        <p:txBody>
          <a:bodyPr/>
          <a:lstStyle/>
          <a:p>
            <a:fld id="{B6F15528-21DE-4FAA-801E-634DDDAF4B2B}" type="slidenum">
              <a:rPr lang="en-US" smtClean="0"/>
              <a:pPr/>
              <a:t>11</a:t>
            </a:fld>
            <a:endParaRPr lang="en-US"/>
          </a:p>
        </p:txBody>
      </p:sp>
      <p:sp>
        <p:nvSpPr>
          <p:cNvPr id="10" name="Footer Placeholder 3"/>
          <p:cNvSpPr>
            <a:spLocks noGrp="1"/>
          </p:cNvSpPr>
          <p:nvPr>
            <p:ph type="ftr" sz="quarter" idx="10"/>
          </p:nvPr>
        </p:nvSpPr>
        <p:spPr>
          <a:xfrm>
            <a:off x="2133600" y="6356350"/>
            <a:ext cx="4876800" cy="365125"/>
          </a:xfrm>
        </p:spPr>
        <p:txBody>
          <a:bodyPr/>
          <a:lstStyle/>
          <a:p>
            <a:pPr>
              <a:defRPr/>
            </a:pPr>
            <a:r>
              <a:rPr lang="en-US" dirty="0" err="1"/>
              <a:t>Rennison</a:t>
            </a:r>
            <a:r>
              <a:rPr lang="en-US" dirty="0"/>
              <a:t>, </a:t>
            </a:r>
            <a:r>
              <a:rPr lang="en-US" i="1" dirty="0"/>
              <a:t>Research Methods in Criminal Justice and Criminology 1e</a:t>
            </a:r>
            <a:endParaRPr lang="en-US" dirty="0"/>
          </a:p>
          <a:p>
            <a:pPr>
              <a:defRPr/>
            </a:pPr>
            <a:r>
              <a:rPr lang="en-US" dirty="0"/>
              <a:t>SAGE Publications, Inc., 2019</a:t>
            </a:r>
          </a:p>
        </p:txBody>
      </p:sp>
    </p:spTree>
    <p:extLst>
      <p:ext uri="{BB962C8B-B14F-4D97-AF65-F5344CB8AC3E}">
        <p14:creationId xmlns:p14="http://schemas.microsoft.com/office/powerpoint/2010/main" val="40741931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What Are Variables?</a:t>
            </a:r>
          </a:p>
        </p:txBody>
      </p:sp>
      <p:sp>
        <p:nvSpPr>
          <p:cNvPr id="4" name="Content Placeholder 3"/>
          <p:cNvSpPr>
            <a:spLocks noGrp="1"/>
          </p:cNvSpPr>
          <p:nvPr>
            <p:ph idx="1"/>
          </p:nvPr>
        </p:nvSpPr>
        <p:spPr>
          <a:xfrm>
            <a:off x="628650" y="2178121"/>
            <a:ext cx="7886700" cy="3994079"/>
          </a:xfrm>
        </p:spPr>
        <p:txBody>
          <a:bodyPr/>
          <a:lstStyle/>
          <a:p>
            <a:r>
              <a:rPr lang="en-US" dirty="0">
                <a:solidFill>
                  <a:srgbClr val="FF0000"/>
                </a:solidFill>
              </a:rPr>
              <a:t>Variables</a:t>
            </a:r>
            <a:r>
              <a:rPr lang="en-US" dirty="0"/>
              <a:t> are the labels for the observable and measureable parts of concepts/conceptual definitions</a:t>
            </a:r>
          </a:p>
          <a:p>
            <a:pPr lvl="1">
              <a:buFont typeface="Arial" panose="020B0604020202020204" pitchFamily="34" charset="0"/>
              <a:buChar char="–"/>
            </a:pPr>
            <a:r>
              <a:rPr lang="en-US" dirty="0"/>
              <a:t>Variables act as indicators or proxies of the abstract concepts they represent</a:t>
            </a:r>
          </a:p>
          <a:p>
            <a:pPr lvl="1">
              <a:buFont typeface="Arial" panose="020B0604020202020204" pitchFamily="34" charset="0"/>
              <a:buChar char="–"/>
            </a:pPr>
            <a:r>
              <a:rPr lang="en-US" dirty="0"/>
              <a:t>Variables are used to understand concepts and the relationships among them</a:t>
            </a:r>
          </a:p>
          <a:p>
            <a:pPr lvl="1">
              <a:buFont typeface="Arial" panose="020B0604020202020204" pitchFamily="34" charset="0"/>
              <a:buChar char="–"/>
            </a:pPr>
            <a:r>
              <a:rPr lang="en-US" dirty="0"/>
              <a:t>Variables are things that </a:t>
            </a:r>
            <a:r>
              <a:rPr lang="en-US" u="sng" dirty="0"/>
              <a:t>vary</a:t>
            </a:r>
          </a:p>
        </p:txBody>
      </p:sp>
      <p:sp>
        <p:nvSpPr>
          <p:cNvPr id="5" name="Slide Number Placeholder 4"/>
          <p:cNvSpPr>
            <a:spLocks noGrp="1"/>
          </p:cNvSpPr>
          <p:nvPr>
            <p:ph type="sldNum" sz="quarter" idx="12"/>
          </p:nvPr>
        </p:nvSpPr>
        <p:spPr/>
        <p:txBody>
          <a:bodyPr/>
          <a:lstStyle/>
          <a:p>
            <a:fld id="{B6F15528-21DE-4FAA-801E-634DDDAF4B2B}" type="slidenum">
              <a:rPr lang="en-US" smtClean="0"/>
              <a:pPr/>
              <a:t>12</a:t>
            </a:fld>
            <a:endParaRPr lang="en-US"/>
          </a:p>
        </p:txBody>
      </p:sp>
      <p:sp>
        <p:nvSpPr>
          <p:cNvPr id="10" name="Footer Placeholder 3"/>
          <p:cNvSpPr>
            <a:spLocks noGrp="1"/>
          </p:cNvSpPr>
          <p:nvPr>
            <p:ph type="ftr" sz="quarter" idx="10"/>
          </p:nvPr>
        </p:nvSpPr>
        <p:spPr>
          <a:xfrm>
            <a:off x="2133600" y="6356350"/>
            <a:ext cx="4876800" cy="365125"/>
          </a:xfrm>
        </p:spPr>
        <p:txBody>
          <a:bodyPr/>
          <a:lstStyle/>
          <a:p>
            <a:pPr>
              <a:defRPr/>
            </a:pPr>
            <a:r>
              <a:rPr lang="en-US" dirty="0" err="1"/>
              <a:t>Rennison</a:t>
            </a:r>
            <a:r>
              <a:rPr lang="en-US" dirty="0"/>
              <a:t>, </a:t>
            </a:r>
            <a:r>
              <a:rPr lang="en-US" i="1" dirty="0"/>
              <a:t>Research Methods in Criminal Justice and Criminology 1e</a:t>
            </a:r>
            <a:endParaRPr lang="en-US" dirty="0"/>
          </a:p>
          <a:p>
            <a:pPr>
              <a:defRPr/>
            </a:pPr>
            <a:r>
              <a:rPr lang="en-US" dirty="0"/>
              <a:t>SAGE Publications, Inc., 2019</a:t>
            </a:r>
          </a:p>
        </p:txBody>
      </p:sp>
    </p:spTree>
    <p:extLst>
      <p:ext uri="{BB962C8B-B14F-4D97-AF65-F5344CB8AC3E}">
        <p14:creationId xmlns:p14="http://schemas.microsoft.com/office/powerpoint/2010/main" val="20903543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What Are Variables? </a:t>
            </a:r>
          </a:p>
        </p:txBody>
      </p:sp>
      <p:sp>
        <p:nvSpPr>
          <p:cNvPr id="4" name="Content Placeholder 3"/>
          <p:cNvSpPr>
            <a:spLocks noGrp="1"/>
          </p:cNvSpPr>
          <p:nvPr>
            <p:ph idx="1"/>
          </p:nvPr>
        </p:nvSpPr>
        <p:spPr>
          <a:xfrm>
            <a:off x="628650" y="2178121"/>
            <a:ext cx="7886700" cy="3994079"/>
          </a:xfrm>
        </p:spPr>
        <p:txBody>
          <a:bodyPr/>
          <a:lstStyle/>
          <a:p>
            <a:r>
              <a:rPr lang="en-US" dirty="0"/>
              <a:t>Researchers are fundamentally interested in </a:t>
            </a:r>
            <a:r>
              <a:rPr lang="en-US" i="1" dirty="0"/>
              <a:t>variation</a:t>
            </a:r>
            <a:r>
              <a:rPr lang="en-US" dirty="0"/>
              <a:t> in concepts and how variation in one concept might influence another</a:t>
            </a:r>
          </a:p>
          <a:p>
            <a:r>
              <a:rPr lang="en-US" i="1" dirty="0"/>
              <a:t>Variation</a:t>
            </a:r>
            <a:r>
              <a:rPr lang="en-US" dirty="0"/>
              <a:t> is a fundamental element of research</a:t>
            </a:r>
          </a:p>
          <a:p>
            <a:r>
              <a:rPr lang="en-US" dirty="0"/>
              <a:t>The presence of variation can be used to establish a relationship among concepts</a:t>
            </a:r>
          </a:p>
        </p:txBody>
      </p:sp>
      <p:sp>
        <p:nvSpPr>
          <p:cNvPr id="5" name="Slide Number Placeholder 4"/>
          <p:cNvSpPr>
            <a:spLocks noGrp="1"/>
          </p:cNvSpPr>
          <p:nvPr>
            <p:ph type="sldNum" sz="quarter" idx="12"/>
          </p:nvPr>
        </p:nvSpPr>
        <p:spPr/>
        <p:txBody>
          <a:bodyPr/>
          <a:lstStyle/>
          <a:p>
            <a:fld id="{B6F15528-21DE-4FAA-801E-634DDDAF4B2B}" type="slidenum">
              <a:rPr lang="en-US" smtClean="0"/>
              <a:pPr/>
              <a:t>13</a:t>
            </a:fld>
            <a:endParaRPr lang="en-US"/>
          </a:p>
        </p:txBody>
      </p:sp>
      <p:sp>
        <p:nvSpPr>
          <p:cNvPr id="10" name="Footer Placeholder 3"/>
          <p:cNvSpPr>
            <a:spLocks noGrp="1"/>
          </p:cNvSpPr>
          <p:nvPr>
            <p:ph type="ftr" sz="quarter" idx="10"/>
          </p:nvPr>
        </p:nvSpPr>
        <p:spPr>
          <a:xfrm>
            <a:off x="2133600" y="6356350"/>
            <a:ext cx="4876800" cy="365125"/>
          </a:xfrm>
        </p:spPr>
        <p:txBody>
          <a:bodyPr/>
          <a:lstStyle/>
          <a:p>
            <a:pPr>
              <a:defRPr/>
            </a:pPr>
            <a:r>
              <a:rPr lang="en-US" dirty="0" err="1"/>
              <a:t>Rennison</a:t>
            </a:r>
            <a:r>
              <a:rPr lang="en-US" dirty="0"/>
              <a:t>, </a:t>
            </a:r>
            <a:r>
              <a:rPr lang="en-US" i="1" dirty="0"/>
              <a:t>Research Methods in Criminal Justice and Criminology 1e</a:t>
            </a:r>
            <a:endParaRPr lang="en-US" dirty="0"/>
          </a:p>
          <a:p>
            <a:pPr>
              <a:defRPr/>
            </a:pPr>
            <a:r>
              <a:rPr lang="en-US" dirty="0"/>
              <a:t>SAGE Publications, Inc., 2019</a:t>
            </a:r>
          </a:p>
        </p:txBody>
      </p:sp>
    </p:spTree>
    <p:extLst>
      <p:ext uri="{BB962C8B-B14F-4D97-AF65-F5344CB8AC3E}">
        <p14:creationId xmlns:p14="http://schemas.microsoft.com/office/powerpoint/2010/main" val="27571369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Attributes</a:t>
            </a:r>
          </a:p>
        </p:txBody>
      </p:sp>
      <p:sp>
        <p:nvSpPr>
          <p:cNvPr id="3" name="Content Placeholder 2"/>
          <p:cNvSpPr>
            <a:spLocks noGrp="1"/>
          </p:cNvSpPr>
          <p:nvPr>
            <p:ph idx="1"/>
          </p:nvPr>
        </p:nvSpPr>
        <p:spPr>
          <a:xfrm>
            <a:off x="628650" y="1828800"/>
            <a:ext cx="7886700" cy="4502273"/>
          </a:xfrm>
        </p:spPr>
        <p:txBody>
          <a:bodyPr>
            <a:normAutofit lnSpcReduction="10000"/>
          </a:bodyPr>
          <a:lstStyle/>
          <a:p>
            <a:pPr>
              <a:buFont typeface="Arial" panose="020B0604020202020204" pitchFamily="34" charset="0"/>
              <a:buChar char="–"/>
            </a:pPr>
            <a:r>
              <a:rPr lang="en-US" dirty="0">
                <a:solidFill>
                  <a:srgbClr val="FF0000"/>
                </a:solidFill>
              </a:rPr>
              <a:t>Attributes</a:t>
            </a:r>
            <a:r>
              <a:rPr lang="en-US" dirty="0"/>
              <a:t> are the specific indicators or descriptive categories of a variable</a:t>
            </a:r>
          </a:p>
          <a:p>
            <a:pPr lvl="1">
              <a:buFont typeface="Arial" panose="020B0604020202020204" pitchFamily="34" charset="0"/>
              <a:buChar char="–"/>
            </a:pPr>
            <a:r>
              <a:rPr lang="en-US" dirty="0"/>
              <a:t>Attributes must be </a:t>
            </a:r>
            <a:r>
              <a:rPr lang="en-US" dirty="0">
                <a:solidFill>
                  <a:srgbClr val="FF0000"/>
                </a:solidFill>
              </a:rPr>
              <a:t>mutually exclusive </a:t>
            </a:r>
            <a:r>
              <a:rPr lang="en-US" dirty="0"/>
              <a:t>and </a:t>
            </a:r>
            <a:r>
              <a:rPr lang="en-US" dirty="0">
                <a:solidFill>
                  <a:srgbClr val="FF0000"/>
                </a:solidFill>
              </a:rPr>
              <a:t>exhaustive</a:t>
            </a:r>
          </a:p>
          <a:p>
            <a:pPr lvl="1">
              <a:buFont typeface="Arial" panose="020B0604020202020204" pitchFamily="34" charset="0"/>
              <a:buChar char="–"/>
            </a:pPr>
            <a:r>
              <a:rPr lang="en-US" dirty="0"/>
              <a:t>They should accurately reflect the conceptual definition</a:t>
            </a:r>
            <a:endParaRPr lang="en-US" altLang="en-US" sz="2800" dirty="0"/>
          </a:p>
          <a:p>
            <a:pPr lvl="1">
              <a:spcBef>
                <a:spcPct val="50000"/>
              </a:spcBef>
              <a:buFontTx/>
              <a:buChar char="•"/>
            </a:pPr>
            <a:r>
              <a:rPr lang="en-US" altLang="en-US" sz="2600" u="sng" dirty="0"/>
              <a:t>Exhaustive</a:t>
            </a:r>
            <a:r>
              <a:rPr lang="en-US" altLang="en-US" sz="2600" dirty="0"/>
              <a:t> – You should be able to classify every observation in terms of one of the attributes composing the variable</a:t>
            </a:r>
          </a:p>
          <a:p>
            <a:pPr lvl="1">
              <a:spcBef>
                <a:spcPct val="50000"/>
              </a:spcBef>
              <a:buFontTx/>
              <a:buChar char="•"/>
            </a:pPr>
            <a:r>
              <a:rPr lang="en-US" altLang="en-US" sz="2600" u="sng" dirty="0"/>
              <a:t>Mutually exclusive</a:t>
            </a:r>
            <a:r>
              <a:rPr lang="en-US" altLang="en-US" sz="2600" dirty="0"/>
              <a:t> – You must be able to classify every observation in terms of one and only one attribute</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14</a:t>
            </a:fld>
            <a:endParaRPr lang="en-US"/>
          </a:p>
        </p:txBody>
      </p:sp>
      <p:sp>
        <p:nvSpPr>
          <p:cNvPr id="5" name="Footer Placeholder 4"/>
          <p:cNvSpPr>
            <a:spLocks noGrp="1"/>
          </p:cNvSpPr>
          <p:nvPr>
            <p:ph type="ftr" sz="quarter" idx="10"/>
          </p:nvPr>
        </p:nvSpPr>
        <p:spPr/>
        <p:txBody>
          <a:bodyPr/>
          <a:lstStyle/>
          <a:p>
            <a:pPr>
              <a:defRPr/>
            </a:pPr>
            <a:r>
              <a:rPr lang="en-US"/>
              <a:t>Rennison, </a:t>
            </a:r>
            <a:r>
              <a:rPr lang="en-US" i="1"/>
              <a:t>Research Methods in Criminal Justice and Criminology 1e</a:t>
            </a:r>
            <a:endParaRPr lang="en-US"/>
          </a:p>
          <a:p>
            <a:pPr>
              <a:defRPr/>
            </a:pPr>
            <a:r>
              <a:rPr lang="en-US"/>
              <a:t>SAGE Publications, Inc., 2019</a:t>
            </a:r>
            <a:endParaRPr lang="en-US" dirty="0"/>
          </a:p>
        </p:txBody>
      </p:sp>
    </p:spTree>
    <p:extLst>
      <p:ext uri="{BB962C8B-B14F-4D97-AF65-F5344CB8AC3E}">
        <p14:creationId xmlns:p14="http://schemas.microsoft.com/office/powerpoint/2010/main" val="16943125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What Are Variables? </a:t>
            </a:r>
          </a:p>
        </p:txBody>
      </p:sp>
      <p:sp>
        <p:nvSpPr>
          <p:cNvPr id="4" name="Content Placeholder 3"/>
          <p:cNvSpPr>
            <a:spLocks noGrp="1"/>
          </p:cNvSpPr>
          <p:nvPr>
            <p:ph idx="1"/>
          </p:nvPr>
        </p:nvSpPr>
        <p:spPr>
          <a:xfrm>
            <a:off x="457200" y="1905001"/>
            <a:ext cx="8058150" cy="4267200"/>
          </a:xfrm>
        </p:spPr>
        <p:txBody>
          <a:bodyPr>
            <a:normAutofit/>
          </a:bodyPr>
          <a:lstStyle/>
          <a:p>
            <a:r>
              <a:rPr lang="en-US" dirty="0"/>
              <a:t>There are three specific types of variables used in research</a:t>
            </a:r>
          </a:p>
          <a:p>
            <a:pPr lvl="1">
              <a:buFont typeface="Arial" panose="020B0604020202020204" pitchFamily="34" charset="0"/>
              <a:buChar char="–"/>
            </a:pPr>
            <a:r>
              <a:rPr lang="en-US" dirty="0">
                <a:solidFill>
                  <a:srgbClr val="FF0000"/>
                </a:solidFill>
              </a:rPr>
              <a:t>Dependent</a:t>
            </a:r>
            <a:r>
              <a:rPr lang="en-US" dirty="0"/>
              <a:t> variables are the focus of the research (effect)</a:t>
            </a:r>
          </a:p>
          <a:p>
            <a:pPr lvl="1">
              <a:buFont typeface="Arial" panose="020B0604020202020204" pitchFamily="34" charset="0"/>
              <a:buChar char="–"/>
            </a:pPr>
            <a:r>
              <a:rPr lang="en-US" dirty="0">
                <a:solidFill>
                  <a:srgbClr val="FF0000"/>
                </a:solidFill>
              </a:rPr>
              <a:t>Independent</a:t>
            </a:r>
            <a:r>
              <a:rPr lang="en-US" dirty="0"/>
              <a:t> variables influence or cause the variation in the dependent variable (cause)</a:t>
            </a:r>
          </a:p>
          <a:p>
            <a:pPr lvl="1">
              <a:buFont typeface="Arial" panose="020B0604020202020204" pitchFamily="34" charset="0"/>
              <a:buChar char="–"/>
            </a:pPr>
            <a:r>
              <a:rPr lang="en-US" dirty="0">
                <a:solidFill>
                  <a:srgbClr val="FF0000"/>
                </a:solidFill>
              </a:rPr>
              <a:t>Control</a:t>
            </a:r>
            <a:r>
              <a:rPr lang="en-US" dirty="0"/>
              <a:t> variables are a type of independent variable that helps us account for multiple factors or influences and better understand our IND variable</a:t>
            </a:r>
          </a:p>
          <a:p>
            <a:pPr lvl="1">
              <a:buFont typeface="Arial" panose="020B0604020202020204" pitchFamily="34" charset="0"/>
              <a:buChar char="–"/>
            </a:pPr>
            <a:r>
              <a:rPr lang="en-US" dirty="0"/>
              <a:t>IND &amp; DEP variables quick </a:t>
            </a:r>
            <a:r>
              <a:rPr lang="en-US" dirty="0">
                <a:hlinkClick r:id="rId2"/>
              </a:rPr>
              <a:t>video</a:t>
            </a:r>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15</a:t>
            </a:fld>
            <a:endParaRPr lang="en-US"/>
          </a:p>
        </p:txBody>
      </p:sp>
      <p:sp>
        <p:nvSpPr>
          <p:cNvPr id="10" name="Footer Placeholder 3"/>
          <p:cNvSpPr>
            <a:spLocks noGrp="1"/>
          </p:cNvSpPr>
          <p:nvPr>
            <p:ph type="ftr" sz="quarter" idx="10"/>
          </p:nvPr>
        </p:nvSpPr>
        <p:spPr>
          <a:xfrm>
            <a:off x="2133600" y="6356350"/>
            <a:ext cx="4876800" cy="365125"/>
          </a:xfrm>
        </p:spPr>
        <p:txBody>
          <a:bodyPr/>
          <a:lstStyle/>
          <a:p>
            <a:pPr>
              <a:defRPr/>
            </a:pPr>
            <a:r>
              <a:rPr lang="en-US" dirty="0" err="1"/>
              <a:t>Rennison</a:t>
            </a:r>
            <a:r>
              <a:rPr lang="en-US" dirty="0"/>
              <a:t>, </a:t>
            </a:r>
            <a:r>
              <a:rPr lang="en-US" i="1" dirty="0"/>
              <a:t>Research Methods in Criminal Justice and Criminology 1e</a:t>
            </a:r>
            <a:endParaRPr lang="en-US" dirty="0"/>
          </a:p>
          <a:p>
            <a:pPr>
              <a:defRPr/>
            </a:pPr>
            <a:r>
              <a:rPr lang="en-US" dirty="0"/>
              <a:t>SAGE Publications, Inc., 2019</a:t>
            </a:r>
          </a:p>
        </p:txBody>
      </p:sp>
    </p:spTree>
    <p:extLst>
      <p:ext uri="{BB962C8B-B14F-4D97-AF65-F5344CB8AC3E}">
        <p14:creationId xmlns:p14="http://schemas.microsoft.com/office/powerpoint/2010/main" val="7741097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What Are Measures?</a:t>
            </a:r>
          </a:p>
        </p:txBody>
      </p:sp>
      <p:sp>
        <p:nvSpPr>
          <p:cNvPr id="4" name="Content Placeholder 3"/>
          <p:cNvSpPr>
            <a:spLocks noGrp="1"/>
          </p:cNvSpPr>
          <p:nvPr>
            <p:ph idx="1"/>
          </p:nvPr>
        </p:nvSpPr>
        <p:spPr>
          <a:xfrm>
            <a:off x="628650" y="2178121"/>
            <a:ext cx="7886700" cy="3994079"/>
          </a:xfrm>
        </p:spPr>
        <p:txBody>
          <a:bodyPr/>
          <a:lstStyle/>
          <a:p>
            <a:r>
              <a:rPr lang="en-US" dirty="0"/>
              <a:t>A </a:t>
            </a:r>
            <a:r>
              <a:rPr lang="en-US" dirty="0">
                <a:solidFill>
                  <a:srgbClr val="FF0000"/>
                </a:solidFill>
              </a:rPr>
              <a:t>measure</a:t>
            </a:r>
            <a:r>
              <a:rPr lang="en-US" dirty="0"/>
              <a:t> is a tool used to gather data to represent an abstract underlying concept</a:t>
            </a:r>
          </a:p>
          <a:p>
            <a:r>
              <a:rPr lang="en-US" dirty="0"/>
              <a:t>Measures can take many forms</a:t>
            </a:r>
          </a:p>
          <a:p>
            <a:r>
              <a:rPr lang="en-US" dirty="0"/>
              <a:t>You could use a single measure or multiple measures to gather data</a:t>
            </a:r>
          </a:p>
          <a:p>
            <a:pPr lvl="1">
              <a:buFont typeface="Arial" panose="020B0604020202020204" pitchFamily="34" charset="0"/>
              <a:buChar char="–"/>
            </a:pPr>
            <a:r>
              <a:rPr lang="en-US" dirty="0"/>
              <a:t>Typically, the use of multiple measures is advantageous</a:t>
            </a:r>
          </a:p>
        </p:txBody>
      </p:sp>
      <p:sp>
        <p:nvSpPr>
          <p:cNvPr id="5" name="Slide Number Placeholder 4"/>
          <p:cNvSpPr>
            <a:spLocks noGrp="1"/>
          </p:cNvSpPr>
          <p:nvPr>
            <p:ph type="sldNum" sz="quarter" idx="12"/>
          </p:nvPr>
        </p:nvSpPr>
        <p:spPr/>
        <p:txBody>
          <a:bodyPr/>
          <a:lstStyle/>
          <a:p>
            <a:fld id="{B6F15528-21DE-4FAA-801E-634DDDAF4B2B}" type="slidenum">
              <a:rPr lang="en-US" smtClean="0"/>
              <a:pPr/>
              <a:t>16</a:t>
            </a:fld>
            <a:endParaRPr lang="en-US"/>
          </a:p>
        </p:txBody>
      </p:sp>
      <p:sp>
        <p:nvSpPr>
          <p:cNvPr id="10" name="Footer Placeholder 3"/>
          <p:cNvSpPr>
            <a:spLocks noGrp="1"/>
          </p:cNvSpPr>
          <p:nvPr>
            <p:ph type="ftr" sz="quarter" idx="10"/>
          </p:nvPr>
        </p:nvSpPr>
        <p:spPr>
          <a:xfrm>
            <a:off x="2133600" y="6356350"/>
            <a:ext cx="4876800" cy="365125"/>
          </a:xfrm>
        </p:spPr>
        <p:txBody>
          <a:bodyPr/>
          <a:lstStyle/>
          <a:p>
            <a:pPr>
              <a:defRPr/>
            </a:pPr>
            <a:r>
              <a:rPr lang="en-US" dirty="0" err="1"/>
              <a:t>Rennison</a:t>
            </a:r>
            <a:r>
              <a:rPr lang="en-US" dirty="0"/>
              <a:t>, </a:t>
            </a:r>
            <a:r>
              <a:rPr lang="en-US" i="1" dirty="0"/>
              <a:t>Research Methods in Criminal Justice and Criminology 1e</a:t>
            </a:r>
            <a:endParaRPr lang="en-US" dirty="0"/>
          </a:p>
          <a:p>
            <a:pPr>
              <a:defRPr/>
            </a:pPr>
            <a:r>
              <a:rPr lang="en-US" dirty="0"/>
              <a:t>SAGE Publications, Inc., 2019</a:t>
            </a:r>
          </a:p>
        </p:txBody>
      </p:sp>
    </p:spTree>
    <p:extLst>
      <p:ext uri="{BB962C8B-B14F-4D97-AF65-F5344CB8AC3E}">
        <p14:creationId xmlns:p14="http://schemas.microsoft.com/office/powerpoint/2010/main" val="42295310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What Are Data?</a:t>
            </a:r>
          </a:p>
        </p:txBody>
      </p:sp>
      <p:sp>
        <p:nvSpPr>
          <p:cNvPr id="4" name="Content Placeholder 3"/>
          <p:cNvSpPr>
            <a:spLocks noGrp="1"/>
          </p:cNvSpPr>
          <p:nvPr>
            <p:ph idx="1"/>
          </p:nvPr>
        </p:nvSpPr>
        <p:spPr>
          <a:xfrm>
            <a:off x="628650" y="2178121"/>
            <a:ext cx="7886700" cy="3994079"/>
          </a:xfrm>
        </p:spPr>
        <p:txBody>
          <a:bodyPr/>
          <a:lstStyle/>
          <a:p>
            <a:r>
              <a:rPr lang="en-US" dirty="0"/>
              <a:t>Data are the pieces of information gathered and later analyzed to answer a research question</a:t>
            </a:r>
          </a:p>
          <a:p>
            <a:pPr lvl="1"/>
            <a:r>
              <a:rPr lang="en-US" dirty="0"/>
              <a:t>Datum = a single piece of data</a:t>
            </a:r>
          </a:p>
          <a:p>
            <a:r>
              <a:rPr lang="en-US" dirty="0"/>
              <a:t>Attributes are the categories of the data collected</a:t>
            </a:r>
          </a:p>
          <a:p>
            <a:r>
              <a:rPr lang="en-US" dirty="0"/>
              <a:t>An important consideration in selecting attributes during operationalization is level of measurement</a:t>
            </a:r>
          </a:p>
          <a:p>
            <a:r>
              <a:rPr lang="en-US" dirty="0"/>
              <a:t>Level of measurement refers to the nature of the data gathered for a particular variable</a:t>
            </a:r>
          </a:p>
          <a:p>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17</a:t>
            </a:fld>
            <a:endParaRPr lang="en-US"/>
          </a:p>
        </p:txBody>
      </p:sp>
      <p:sp>
        <p:nvSpPr>
          <p:cNvPr id="10" name="Footer Placeholder 3"/>
          <p:cNvSpPr>
            <a:spLocks noGrp="1"/>
          </p:cNvSpPr>
          <p:nvPr>
            <p:ph type="ftr" sz="quarter" idx="10"/>
          </p:nvPr>
        </p:nvSpPr>
        <p:spPr>
          <a:xfrm>
            <a:off x="2133600" y="6356350"/>
            <a:ext cx="4876800" cy="365125"/>
          </a:xfrm>
        </p:spPr>
        <p:txBody>
          <a:bodyPr/>
          <a:lstStyle/>
          <a:p>
            <a:pPr>
              <a:defRPr/>
            </a:pPr>
            <a:r>
              <a:rPr lang="en-US" dirty="0" err="1"/>
              <a:t>Rennison</a:t>
            </a:r>
            <a:r>
              <a:rPr lang="en-US" dirty="0"/>
              <a:t>, </a:t>
            </a:r>
            <a:r>
              <a:rPr lang="en-US" i="1" dirty="0"/>
              <a:t>Research Methods in Criminal Justice and Criminology 1e</a:t>
            </a:r>
            <a:endParaRPr lang="en-US" dirty="0"/>
          </a:p>
          <a:p>
            <a:pPr>
              <a:defRPr/>
            </a:pPr>
            <a:r>
              <a:rPr lang="en-US" dirty="0"/>
              <a:t>SAGE Publications, Inc., 2019</a:t>
            </a:r>
          </a:p>
        </p:txBody>
      </p:sp>
    </p:spTree>
    <p:extLst>
      <p:ext uri="{BB962C8B-B14F-4D97-AF65-F5344CB8AC3E}">
        <p14:creationId xmlns:p14="http://schemas.microsoft.com/office/powerpoint/2010/main" val="150601041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28650" y="33580"/>
            <a:ext cx="7886700" cy="758185"/>
          </a:xfrm>
        </p:spPr>
        <p:txBody>
          <a:bodyPr/>
          <a:lstStyle/>
          <a:p>
            <a:r>
              <a:rPr lang="en-US" dirty="0"/>
              <a:t>Levels of Measurement</a:t>
            </a:r>
          </a:p>
        </p:txBody>
      </p:sp>
      <p:sp>
        <p:nvSpPr>
          <p:cNvPr id="4" name="Content Placeholder 3"/>
          <p:cNvSpPr>
            <a:spLocks noGrp="1"/>
          </p:cNvSpPr>
          <p:nvPr>
            <p:ph idx="1"/>
          </p:nvPr>
        </p:nvSpPr>
        <p:spPr>
          <a:xfrm>
            <a:off x="457200" y="990600"/>
            <a:ext cx="8058150" cy="5340473"/>
          </a:xfrm>
        </p:spPr>
        <p:txBody>
          <a:bodyPr>
            <a:normAutofit lnSpcReduction="10000"/>
          </a:bodyPr>
          <a:lstStyle/>
          <a:p>
            <a:r>
              <a:rPr lang="en-US" dirty="0"/>
              <a:t>There are four </a:t>
            </a:r>
            <a:r>
              <a:rPr lang="en-US" dirty="0">
                <a:hlinkClick r:id="rId2"/>
              </a:rPr>
              <a:t>levels of measurement</a:t>
            </a:r>
            <a:r>
              <a:rPr lang="en-US" dirty="0"/>
              <a:t>: </a:t>
            </a:r>
          </a:p>
          <a:p>
            <a:pPr lvl="1">
              <a:buFont typeface="Arial" panose="020B0604020202020204" pitchFamily="34" charset="0"/>
              <a:buChar char="–"/>
            </a:pPr>
            <a:r>
              <a:rPr lang="en-US" dirty="0">
                <a:solidFill>
                  <a:srgbClr val="FF0000"/>
                </a:solidFill>
              </a:rPr>
              <a:t>Nominal</a:t>
            </a:r>
            <a:r>
              <a:rPr lang="en-US" dirty="0"/>
              <a:t> – refers to attributes or response categories that differ only in name</a:t>
            </a:r>
          </a:p>
          <a:p>
            <a:pPr lvl="2">
              <a:buFont typeface="Arial" panose="020B0604020202020204" pitchFamily="34" charset="0"/>
              <a:buChar char="–"/>
            </a:pPr>
            <a:r>
              <a:rPr lang="en-US" dirty="0"/>
              <a:t>E.g. State of residence, race, gender</a:t>
            </a:r>
          </a:p>
          <a:p>
            <a:pPr lvl="1">
              <a:buFont typeface="Arial" panose="020B0604020202020204" pitchFamily="34" charset="0"/>
              <a:buChar char="–"/>
            </a:pPr>
            <a:r>
              <a:rPr lang="en-US" dirty="0">
                <a:solidFill>
                  <a:srgbClr val="FF0000"/>
                </a:solidFill>
              </a:rPr>
              <a:t>Ordinal</a:t>
            </a:r>
            <a:r>
              <a:rPr lang="en-US" dirty="0"/>
              <a:t> – refers to named attributes of a variable that have an inherent order</a:t>
            </a:r>
          </a:p>
          <a:p>
            <a:pPr lvl="2">
              <a:buFont typeface="Arial" panose="020B0604020202020204" pitchFamily="34" charset="0"/>
              <a:buChar char="–"/>
            </a:pPr>
            <a:r>
              <a:rPr lang="en-US" dirty="0"/>
              <a:t>E.g. education level, military rank, attitudes</a:t>
            </a:r>
          </a:p>
          <a:p>
            <a:pPr lvl="1">
              <a:buFont typeface="Arial" panose="020B0604020202020204" pitchFamily="34" charset="0"/>
              <a:buChar char="–"/>
            </a:pPr>
            <a:r>
              <a:rPr lang="en-US" dirty="0">
                <a:solidFill>
                  <a:srgbClr val="FF0000"/>
                </a:solidFill>
              </a:rPr>
              <a:t>Interval</a:t>
            </a:r>
            <a:r>
              <a:rPr lang="en-US" dirty="0"/>
              <a:t> – represents measurement of categories that can be rank-ordered and have equal difference between categories</a:t>
            </a:r>
          </a:p>
          <a:p>
            <a:pPr lvl="2">
              <a:buFont typeface="Arial" panose="020B0604020202020204" pitchFamily="34" charset="0"/>
              <a:buChar char="–"/>
            </a:pPr>
            <a:r>
              <a:rPr lang="en-US" dirty="0"/>
              <a:t>E.g. Temperature, IQ</a:t>
            </a:r>
          </a:p>
          <a:p>
            <a:pPr lvl="1">
              <a:buFont typeface="Arial" panose="020B0604020202020204" pitchFamily="34" charset="0"/>
              <a:buChar char="–"/>
            </a:pPr>
            <a:r>
              <a:rPr lang="en-US" dirty="0">
                <a:solidFill>
                  <a:srgbClr val="FF0000"/>
                </a:solidFill>
              </a:rPr>
              <a:t>Ratio</a:t>
            </a:r>
            <a:r>
              <a:rPr lang="en-US" dirty="0"/>
              <a:t> – has all the characteristics of interval measures, but also has a non-arbitrary zero</a:t>
            </a:r>
          </a:p>
          <a:p>
            <a:pPr lvl="2">
              <a:buFont typeface="Arial" panose="020B0604020202020204" pitchFamily="34" charset="0"/>
              <a:buChar char="–"/>
            </a:pPr>
            <a:r>
              <a:rPr lang="en-US" dirty="0"/>
              <a:t>E.g. age, income, number of prior arrests</a:t>
            </a:r>
          </a:p>
        </p:txBody>
      </p:sp>
      <p:sp>
        <p:nvSpPr>
          <p:cNvPr id="5" name="Slide Number Placeholder 4"/>
          <p:cNvSpPr>
            <a:spLocks noGrp="1"/>
          </p:cNvSpPr>
          <p:nvPr>
            <p:ph type="sldNum" sz="quarter" idx="12"/>
          </p:nvPr>
        </p:nvSpPr>
        <p:spPr/>
        <p:txBody>
          <a:bodyPr/>
          <a:lstStyle/>
          <a:p>
            <a:fld id="{B6F15528-21DE-4FAA-801E-634DDDAF4B2B}" type="slidenum">
              <a:rPr lang="en-US" smtClean="0"/>
              <a:pPr/>
              <a:t>18</a:t>
            </a:fld>
            <a:endParaRPr lang="en-US"/>
          </a:p>
        </p:txBody>
      </p:sp>
      <p:sp>
        <p:nvSpPr>
          <p:cNvPr id="10" name="Footer Placeholder 3"/>
          <p:cNvSpPr>
            <a:spLocks noGrp="1"/>
          </p:cNvSpPr>
          <p:nvPr>
            <p:ph type="ftr" sz="quarter" idx="10"/>
          </p:nvPr>
        </p:nvSpPr>
        <p:spPr>
          <a:xfrm>
            <a:off x="2133600" y="6356350"/>
            <a:ext cx="4876800" cy="365125"/>
          </a:xfrm>
        </p:spPr>
        <p:txBody>
          <a:bodyPr/>
          <a:lstStyle/>
          <a:p>
            <a:pPr>
              <a:defRPr/>
            </a:pPr>
            <a:r>
              <a:rPr lang="en-US" dirty="0" err="1"/>
              <a:t>Rennison</a:t>
            </a:r>
            <a:r>
              <a:rPr lang="en-US" dirty="0"/>
              <a:t>, </a:t>
            </a:r>
            <a:r>
              <a:rPr lang="en-US" i="1" dirty="0"/>
              <a:t>Research Methods in Criminal Justice and Criminology 1e</a:t>
            </a:r>
            <a:endParaRPr lang="en-US" dirty="0"/>
          </a:p>
          <a:p>
            <a:pPr>
              <a:defRPr/>
            </a:pPr>
            <a:r>
              <a:rPr lang="en-US" dirty="0"/>
              <a:t>SAGE Publications, Inc., 2019</a:t>
            </a:r>
          </a:p>
        </p:txBody>
      </p:sp>
    </p:spTree>
    <p:extLst>
      <p:ext uri="{BB962C8B-B14F-4D97-AF65-F5344CB8AC3E}">
        <p14:creationId xmlns:p14="http://schemas.microsoft.com/office/powerpoint/2010/main" val="15331592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What Are Data? </a:t>
            </a:r>
          </a:p>
        </p:txBody>
      </p:sp>
      <p:sp>
        <p:nvSpPr>
          <p:cNvPr id="4" name="Content Placeholder 3"/>
          <p:cNvSpPr>
            <a:spLocks noGrp="1"/>
          </p:cNvSpPr>
          <p:nvPr>
            <p:ph idx="1"/>
          </p:nvPr>
        </p:nvSpPr>
        <p:spPr>
          <a:xfrm>
            <a:off x="628650" y="1828800"/>
            <a:ext cx="7886700" cy="4343401"/>
          </a:xfrm>
        </p:spPr>
        <p:txBody>
          <a:bodyPr/>
          <a:lstStyle/>
          <a:p>
            <a:r>
              <a:rPr lang="en-US" dirty="0"/>
              <a:t>Another way that a researcher might characterize a variable is as discrete or continuous</a:t>
            </a:r>
          </a:p>
          <a:p>
            <a:pPr lvl="1">
              <a:buFont typeface="Arial" panose="020B0604020202020204" pitchFamily="34" charset="0"/>
              <a:buChar char="–"/>
            </a:pPr>
            <a:r>
              <a:rPr lang="en-US" dirty="0">
                <a:solidFill>
                  <a:srgbClr val="FF0000"/>
                </a:solidFill>
              </a:rPr>
              <a:t>Discrete</a:t>
            </a:r>
            <a:r>
              <a:rPr lang="en-US" dirty="0"/>
              <a:t> variables are measured using whole numbers only</a:t>
            </a:r>
          </a:p>
          <a:p>
            <a:pPr lvl="2">
              <a:buFont typeface="Arial" panose="020B0604020202020204" pitchFamily="34" charset="0"/>
              <a:buChar char="–"/>
            </a:pPr>
            <a:r>
              <a:rPr lang="en-US" dirty="0"/>
              <a:t>Can be counted, represents an exact number of something, e.g. tickets, arrests</a:t>
            </a:r>
          </a:p>
          <a:p>
            <a:pPr lvl="1">
              <a:buFont typeface="Arial" panose="020B0604020202020204" pitchFamily="34" charset="0"/>
              <a:buChar char="–"/>
            </a:pPr>
            <a:r>
              <a:rPr lang="en-US" dirty="0">
                <a:solidFill>
                  <a:srgbClr val="FF0000"/>
                </a:solidFill>
              </a:rPr>
              <a:t>Continuous</a:t>
            </a:r>
            <a:r>
              <a:rPr lang="en-US" dirty="0"/>
              <a:t> variables also use numerical measurement, but the numerical measurement is not restricted to whole numbers</a:t>
            </a:r>
          </a:p>
          <a:p>
            <a:pPr lvl="2">
              <a:buFont typeface="Arial" panose="020B0604020202020204" pitchFamily="34" charset="0"/>
              <a:buChar char="–"/>
            </a:pPr>
            <a:r>
              <a:rPr lang="en-US" dirty="0"/>
              <a:t>E.g. time, age, temperature</a:t>
            </a:r>
          </a:p>
        </p:txBody>
      </p:sp>
      <p:sp>
        <p:nvSpPr>
          <p:cNvPr id="5" name="Slide Number Placeholder 4"/>
          <p:cNvSpPr>
            <a:spLocks noGrp="1"/>
          </p:cNvSpPr>
          <p:nvPr>
            <p:ph type="sldNum" sz="quarter" idx="12"/>
          </p:nvPr>
        </p:nvSpPr>
        <p:spPr/>
        <p:txBody>
          <a:bodyPr/>
          <a:lstStyle/>
          <a:p>
            <a:fld id="{B6F15528-21DE-4FAA-801E-634DDDAF4B2B}" type="slidenum">
              <a:rPr lang="en-US" smtClean="0"/>
              <a:pPr/>
              <a:t>19</a:t>
            </a:fld>
            <a:endParaRPr lang="en-US"/>
          </a:p>
        </p:txBody>
      </p:sp>
      <p:sp>
        <p:nvSpPr>
          <p:cNvPr id="10" name="Footer Placeholder 3"/>
          <p:cNvSpPr>
            <a:spLocks noGrp="1"/>
          </p:cNvSpPr>
          <p:nvPr>
            <p:ph type="ftr" sz="quarter" idx="10"/>
          </p:nvPr>
        </p:nvSpPr>
        <p:spPr>
          <a:xfrm>
            <a:off x="2133600" y="6356350"/>
            <a:ext cx="4876800" cy="365125"/>
          </a:xfrm>
        </p:spPr>
        <p:txBody>
          <a:bodyPr/>
          <a:lstStyle/>
          <a:p>
            <a:pPr>
              <a:defRPr/>
            </a:pPr>
            <a:r>
              <a:rPr lang="en-US" dirty="0" err="1"/>
              <a:t>Rennison</a:t>
            </a:r>
            <a:r>
              <a:rPr lang="en-US" dirty="0"/>
              <a:t>, </a:t>
            </a:r>
            <a:r>
              <a:rPr lang="en-US" i="1" dirty="0"/>
              <a:t>Research Methods in Criminal Justice and Criminology 1e</a:t>
            </a:r>
            <a:endParaRPr lang="en-US" dirty="0"/>
          </a:p>
          <a:p>
            <a:pPr>
              <a:defRPr/>
            </a:pPr>
            <a:r>
              <a:rPr lang="en-US" dirty="0"/>
              <a:t>SAGE Publications, Inc., 2019</a:t>
            </a:r>
          </a:p>
        </p:txBody>
      </p:sp>
    </p:spTree>
    <p:extLst>
      <p:ext uri="{BB962C8B-B14F-4D97-AF65-F5344CB8AC3E}">
        <p14:creationId xmlns:p14="http://schemas.microsoft.com/office/powerpoint/2010/main" val="84570517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28650" y="765815"/>
            <a:ext cx="7886700" cy="681985"/>
          </a:xfrm>
        </p:spPr>
        <p:txBody>
          <a:bodyPr/>
          <a:lstStyle/>
          <a:p>
            <a:r>
              <a:rPr lang="en-US" dirty="0"/>
              <a:t>Validity </a:t>
            </a:r>
          </a:p>
        </p:txBody>
      </p:sp>
      <p:sp>
        <p:nvSpPr>
          <p:cNvPr id="4" name="Content Placeholder 3"/>
          <p:cNvSpPr>
            <a:spLocks noGrp="1"/>
          </p:cNvSpPr>
          <p:nvPr>
            <p:ph idx="1"/>
          </p:nvPr>
        </p:nvSpPr>
        <p:spPr>
          <a:xfrm>
            <a:off x="628650" y="2178121"/>
            <a:ext cx="7886700" cy="3994079"/>
          </a:xfrm>
        </p:spPr>
        <p:txBody>
          <a:bodyPr/>
          <a:lstStyle/>
          <a:p>
            <a:r>
              <a:rPr lang="en-US" dirty="0"/>
              <a:t>An accurate measurement of the concept by the measures is associated with validity</a:t>
            </a:r>
          </a:p>
          <a:p>
            <a:r>
              <a:rPr lang="en-US" dirty="0"/>
              <a:t>Stated simply, if a measure measures what it claims to measure, it is a valid measure</a:t>
            </a:r>
          </a:p>
          <a:p>
            <a:r>
              <a:rPr lang="en-US" dirty="0"/>
              <a:t>Understanding Measurement Validity </a:t>
            </a:r>
            <a:r>
              <a:rPr lang="en-US" dirty="0">
                <a:hlinkClick r:id="rId2"/>
              </a:rPr>
              <a:t>video</a:t>
            </a:r>
            <a:endParaRPr lang="en-US" dirty="0"/>
          </a:p>
          <a:p>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20</a:t>
            </a:fld>
            <a:endParaRPr lang="en-US"/>
          </a:p>
        </p:txBody>
      </p:sp>
      <p:sp>
        <p:nvSpPr>
          <p:cNvPr id="10" name="Footer Placeholder 3"/>
          <p:cNvSpPr>
            <a:spLocks noGrp="1"/>
          </p:cNvSpPr>
          <p:nvPr>
            <p:ph type="ftr" sz="quarter" idx="10"/>
          </p:nvPr>
        </p:nvSpPr>
        <p:spPr>
          <a:xfrm>
            <a:off x="2133600" y="6356350"/>
            <a:ext cx="4876800" cy="365125"/>
          </a:xfrm>
        </p:spPr>
        <p:txBody>
          <a:bodyPr/>
          <a:lstStyle/>
          <a:p>
            <a:pPr>
              <a:defRPr/>
            </a:pPr>
            <a:r>
              <a:rPr lang="en-US" dirty="0" err="1"/>
              <a:t>Rennison</a:t>
            </a:r>
            <a:r>
              <a:rPr lang="en-US" dirty="0"/>
              <a:t>, </a:t>
            </a:r>
            <a:r>
              <a:rPr lang="en-US" i="1" dirty="0"/>
              <a:t>Research Methods in Criminal Justice and Criminology 1e</a:t>
            </a:r>
            <a:endParaRPr lang="en-US" dirty="0"/>
          </a:p>
          <a:p>
            <a:pPr>
              <a:defRPr/>
            </a:pPr>
            <a:r>
              <a:rPr lang="en-US" dirty="0"/>
              <a:t>SAGE Publications, Inc., 2019</a:t>
            </a:r>
          </a:p>
        </p:txBody>
      </p:sp>
    </p:spTree>
    <p:extLst>
      <p:ext uri="{BB962C8B-B14F-4D97-AF65-F5344CB8AC3E}">
        <p14:creationId xmlns:p14="http://schemas.microsoft.com/office/powerpoint/2010/main" val="143548021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28650" y="765816"/>
            <a:ext cx="7886700" cy="878836"/>
          </a:xfrm>
        </p:spPr>
        <p:txBody>
          <a:bodyPr/>
          <a:lstStyle/>
          <a:p>
            <a:r>
              <a:rPr lang="en-US" dirty="0"/>
              <a:t>Types of Validity </a:t>
            </a:r>
          </a:p>
        </p:txBody>
      </p:sp>
      <p:sp>
        <p:nvSpPr>
          <p:cNvPr id="4" name="Content Placeholder 3"/>
          <p:cNvSpPr>
            <a:spLocks noGrp="1"/>
          </p:cNvSpPr>
          <p:nvPr>
            <p:ph idx="1"/>
          </p:nvPr>
        </p:nvSpPr>
        <p:spPr>
          <a:xfrm>
            <a:off x="628650" y="1828801"/>
            <a:ext cx="7886700" cy="4343400"/>
          </a:xfrm>
        </p:spPr>
        <p:txBody>
          <a:bodyPr/>
          <a:lstStyle/>
          <a:p>
            <a:r>
              <a:rPr lang="en-US" dirty="0">
                <a:solidFill>
                  <a:srgbClr val="FF0000"/>
                </a:solidFill>
              </a:rPr>
              <a:t>Face validity </a:t>
            </a:r>
            <a:r>
              <a:rPr lang="en-US" dirty="0"/>
              <a:t>indicates that a measure appears to measure the concept it is designed to measure</a:t>
            </a:r>
          </a:p>
          <a:p>
            <a:r>
              <a:rPr lang="en-US" dirty="0">
                <a:solidFill>
                  <a:srgbClr val="FF0000"/>
                </a:solidFill>
              </a:rPr>
              <a:t>Content validity </a:t>
            </a:r>
            <a:r>
              <a:rPr lang="en-US" dirty="0"/>
              <a:t>refers to whether the measures of a variable capture the meaning of the abstract concept</a:t>
            </a:r>
          </a:p>
          <a:p>
            <a:r>
              <a:rPr lang="en-US" dirty="0">
                <a:solidFill>
                  <a:srgbClr val="FF0000"/>
                </a:solidFill>
              </a:rPr>
              <a:t>Criterion validity </a:t>
            </a:r>
            <a:r>
              <a:rPr lang="en-US" dirty="0"/>
              <a:t>is established when a measure corresponds to existing measures</a:t>
            </a:r>
          </a:p>
        </p:txBody>
      </p:sp>
      <p:sp>
        <p:nvSpPr>
          <p:cNvPr id="5" name="Slide Number Placeholder 4"/>
          <p:cNvSpPr>
            <a:spLocks noGrp="1"/>
          </p:cNvSpPr>
          <p:nvPr>
            <p:ph type="sldNum" sz="quarter" idx="12"/>
          </p:nvPr>
        </p:nvSpPr>
        <p:spPr/>
        <p:txBody>
          <a:bodyPr/>
          <a:lstStyle/>
          <a:p>
            <a:fld id="{B6F15528-21DE-4FAA-801E-634DDDAF4B2B}" type="slidenum">
              <a:rPr lang="en-US" smtClean="0"/>
              <a:pPr/>
              <a:t>21</a:t>
            </a:fld>
            <a:endParaRPr lang="en-US"/>
          </a:p>
        </p:txBody>
      </p:sp>
      <p:sp>
        <p:nvSpPr>
          <p:cNvPr id="10" name="Footer Placeholder 3"/>
          <p:cNvSpPr>
            <a:spLocks noGrp="1"/>
          </p:cNvSpPr>
          <p:nvPr>
            <p:ph type="ftr" sz="quarter" idx="10"/>
          </p:nvPr>
        </p:nvSpPr>
        <p:spPr>
          <a:xfrm>
            <a:off x="2133600" y="6356350"/>
            <a:ext cx="4876800" cy="365125"/>
          </a:xfrm>
        </p:spPr>
        <p:txBody>
          <a:bodyPr/>
          <a:lstStyle/>
          <a:p>
            <a:pPr>
              <a:defRPr/>
            </a:pPr>
            <a:r>
              <a:rPr lang="en-US" dirty="0" err="1"/>
              <a:t>Rennison</a:t>
            </a:r>
            <a:r>
              <a:rPr lang="en-US" dirty="0"/>
              <a:t>, </a:t>
            </a:r>
            <a:r>
              <a:rPr lang="en-US" i="1" dirty="0"/>
              <a:t>Research Methods in Criminal Justice and Criminology 1e</a:t>
            </a:r>
            <a:endParaRPr lang="en-US" dirty="0"/>
          </a:p>
          <a:p>
            <a:pPr>
              <a:defRPr/>
            </a:pPr>
            <a:r>
              <a:rPr lang="en-US" dirty="0"/>
              <a:t>SAGE Publications, Inc., 2019</a:t>
            </a:r>
          </a:p>
        </p:txBody>
      </p:sp>
    </p:spTree>
    <p:extLst>
      <p:ext uri="{BB962C8B-B14F-4D97-AF65-F5344CB8AC3E}">
        <p14:creationId xmlns:p14="http://schemas.microsoft.com/office/powerpoint/2010/main" val="177431762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28650" y="765815"/>
            <a:ext cx="7886700" cy="758185"/>
          </a:xfrm>
        </p:spPr>
        <p:txBody>
          <a:bodyPr/>
          <a:lstStyle/>
          <a:p>
            <a:r>
              <a:rPr lang="en-US" dirty="0"/>
              <a:t>Reliability </a:t>
            </a:r>
          </a:p>
        </p:txBody>
      </p:sp>
      <p:sp>
        <p:nvSpPr>
          <p:cNvPr id="4" name="Content Placeholder 3"/>
          <p:cNvSpPr>
            <a:spLocks noGrp="1"/>
          </p:cNvSpPr>
          <p:nvPr>
            <p:ph idx="1"/>
          </p:nvPr>
        </p:nvSpPr>
        <p:spPr>
          <a:xfrm>
            <a:off x="457200" y="1676400"/>
            <a:ext cx="8058150" cy="4495801"/>
          </a:xfrm>
        </p:spPr>
        <p:txBody>
          <a:bodyPr>
            <a:normAutofit/>
          </a:bodyPr>
          <a:lstStyle/>
          <a:p>
            <a:r>
              <a:rPr lang="en-US" dirty="0">
                <a:solidFill>
                  <a:srgbClr val="FF0000"/>
                </a:solidFill>
              </a:rPr>
              <a:t>Reliability</a:t>
            </a:r>
            <a:r>
              <a:rPr lang="en-US" dirty="0"/>
              <a:t> refers to whether the measure provides </a:t>
            </a:r>
            <a:r>
              <a:rPr lang="en-US" u="sng" dirty="0"/>
              <a:t>consistent</a:t>
            </a:r>
            <a:r>
              <a:rPr lang="en-US" dirty="0"/>
              <a:t> measurement over repeated administrations</a:t>
            </a:r>
          </a:p>
          <a:p>
            <a:pPr lvl="1">
              <a:spcBef>
                <a:spcPct val="50000"/>
              </a:spcBef>
              <a:buFontTx/>
              <a:buChar char="•"/>
            </a:pPr>
            <a:r>
              <a:rPr lang="en-US" dirty="0"/>
              <a:t>Reliability does not affect the quality of the measure</a:t>
            </a:r>
          </a:p>
          <a:p>
            <a:pPr lvl="1">
              <a:spcBef>
                <a:spcPct val="50000"/>
              </a:spcBef>
              <a:buFontTx/>
              <a:buChar char="•"/>
            </a:pPr>
            <a:r>
              <a:rPr lang="en-US" dirty="0"/>
              <a:t>Improving Measurement Reliability </a:t>
            </a:r>
            <a:r>
              <a:rPr lang="en-US" dirty="0">
                <a:hlinkClick r:id="rId2"/>
              </a:rPr>
              <a:t>video</a:t>
            </a:r>
            <a:endParaRPr lang="en-US" dirty="0"/>
          </a:p>
          <a:p>
            <a:pPr>
              <a:spcBef>
                <a:spcPct val="50000"/>
              </a:spcBef>
              <a:buFontTx/>
              <a:buChar char="•"/>
            </a:pPr>
            <a:r>
              <a:rPr lang="en-US" altLang="en-US" u="sng" dirty="0"/>
              <a:t>Test-retest method</a:t>
            </a:r>
            <a:r>
              <a:rPr lang="en-US" altLang="en-US" dirty="0"/>
              <a:t>: Make the same measurement more than once – should expect same response both times</a:t>
            </a:r>
          </a:p>
          <a:p>
            <a:pPr>
              <a:spcBef>
                <a:spcPct val="50000"/>
              </a:spcBef>
              <a:buFontTx/>
              <a:buChar char="•"/>
            </a:pPr>
            <a:r>
              <a:rPr lang="en-US" altLang="en-US" u="sng" dirty="0"/>
              <a:t>Inter-rater reliability</a:t>
            </a:r>
            <a:r>
              <a:rPr lang="en-US" altLang="en-US" dirty="0"/>
              <a:t>: Compare measurements from different raters; verify initial measurements</a:t>
            </a:r>
          </a:p>
          <a:p>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22</a:t>
            </a:fld>
            <a:endParaRPr lang="en-US"/>
          </a:p>
        </p:txBody>
      </p:sp>
      <p:sp>
        <p:nvSpPr>
          <p:cNvPr id="10" name="Footer Placeholder 3"/>
          <p:cNvSpPr>
            <a:spLocks noGrp="1"/>
          </p:cNvSpPr>
          <p:nvPr>
            <p:ph type="ftr" sz="quarter" idx="10"/>
          </p:nvPr>
        </p:nvSpPr>
        <p:spPr>
          <a:xfrm>
            <a:off x="2133600" y="6356350"/>
            <a:ext cx="4876800" cy="365125"/>
          </a:xfrm>
        </p:spPr>
        <p:txBody>
          <a:bodyPr/>
          <a:lstStyle/>
          <a:p>
            <a:pPr>
              <a:defRPr/>
            </a:pPr>
            <a:r>
              <a:rPr lang="en-US" dirty="0" err="1"/>
              <a:t>Rennison</a:t>
            </a:r>
            <a:r>
              <a:rPr lang="en-US" dirty="0"/>
              <a:t>, </a:t>
            </a:r>
            <a:r>
              <a:rPr lang="en-US" i="1" dirty="0"/>
              <a:t>Research Methods in Criminal Justice and Criminology 1e</a:t>
            </a:r>
            <a:endParaRPr lang="en-US" dirty="0"/>
          </a:p>
          <a:p>
            <a:pPr>
              <a:defRPr/>
            </a:pPr>
            <a:r>
              <a:rPr lang="en-US" dirty="0"/>
              <a:t>SAGE Publications, Inc., 2019</a:t>
            </a:r>
          </a:p>
        </p:txBody>
      </p:sp>
    </p:spTree>
    <p:extLst>
      <p:ext uri="{BB962C8B-B14F-4D97-AF65-F5344CB8AC3E}">
        <p14:creationId xmlns:p14="http://schemas.microsoft.com/office/powerpoint/2010/main" val="426119749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itle 1"/>
          <p:cNvSpPr>
            <a:spLocks noGrp="1"/>
          </p:cNvSpPr>
          <p:nvPr>
            <p:ph type="title"/>
          </p:nvPr>
        </p:nvSpPr>
        <p:spPr/>
        <p:txBody>
          <a:bodyPr/>
          <a:lstStyle/>
          <a:p>
            <a:r>
              <a:rPr lang="en-US" altLang="en-US"/>
              <a:t>Validity and Reliability </a:t>
            </a:r>
          </a:p>
        </p:txBody>
      </p:sp>
      <p:sp>
        <p:nvSpPr>
          <p:cNvPr id="8" name="Content Placeholder 7"/>
          <p:cNvSpPr>
            <a:spLocks noGrp="1"/>
          </p:cNvSpPr>
          <p:nvPr>
            <p:ph idx="1"/>
          </p:nvPr>
        </p:nvSpPr>
        <p:spPr>
          <a:xfrm>
            <a:off x="834231" y="4800600"/>
            <a:ext cx="6042025" cy="1595438"/>
          </a:xfrm>
        </p:spPr>
        <p:txBody>
          <a:bodyPr>
            <a:normAutofit fontScale="92500" lnSpcReduction="20000"/>
          </a:bodyPr>
          <a:lstStyle/>
          <a:p>
            <a:pPr>
              <a:defRPr/>
            </a:pPr>
            <a:r>
              <a:rPr lang="en-US" dirty="0"/>
              <a:t>Reliability = Consistency</a:t>
            </a:r>
          </a:p>
          <a:p>
            <a:pPr>
              <a:defRPr/>
            </a:pPr>
            <a:r>
              <a:rPr lang="en-US" dirty="0"/>
              <a:t>Validity = Accuracy</a:t>
            </a:r>
          </a:p>
          <a:p>
            <a:pPr>
              <a:defRPr/>
            </a:pPr>
            <a:r>
              <a:rPr lang="en-US" dirty="0"/>
              <a:t>Researchers must always strive for both</a:t>
            </a:r>
          </a:p>
          <a:p>
            <a:pPr>
              <a:defRPr/>
            </a:pPr>
            <a:r>
              <a:rPr lang="en-US" dirty="0"/>
              <a:t>Helpful video: </a:t>
            </a:r>
            <a:r>
              <a:rPr lang="en-US" dirty="0">
                <a:hlinkClick r:id="rId3"/>
              </a:rPr>
              <a:t>Validity v Reliability</a:t>
            </a:r>
            <a:endParaRPr lang="en-US" dirty="0"/>
          </a:p>
          <a:p>
            <a:pPr>
              <a:defRPr/>
            </a:pPr>
            <a:endParaRPr lang="en-US" dirty="0"/>
          </a:p>
          <a:p>
            <a:pPr>
              <a:defRPr/>
            </a:pPr>
            <a:endParaRPr lang="en-US" dirty="0"/>
          </a:p>
          <a:p>
            <a:pPr>
              <a:defRPr/>
            </a:pPr>
            <a:endParaRPr lang="en-US" dirty="0"/>
          </a:p>
          <a:p>
            <a:pPr marL="0" indent="0">
              <a:buFont typeface="Wingdings 3" panose="05040102010807070707" pitchFamily="18" charset="2"/>
              <a:buNone/>
              <a:defRPr/>
            </a:pPr>
            <a:endParaRPr lang="en-US" dirty="0"/>
          </a:p>
          <a:p>
            <a:pPr>
              <a:defRPr/>
            </a:pPr>
            <a:endParaRPr lang="en-US" dirty="0"/>
          </a:p>
          <a:p>
            <a:pPr>
              <a:defRPr/>
            </a:pPr>
            <a:endParaRPr lang="en-US" dirty="0"/>
          </a:p>
          <a:p>
            <a:pPr>
              <a:defRPr/>
            </a:pPr>
            <a:endParaRPr lang="en-US" dirty="0"/>
          </a:p>
          <a:p>
            <a:pPr>
              <a:defRPr/>
            </a:pPr>
            <a:endParaRPr lang="en-US" dirty="0"/>
          </a:p>
        </p:txBody>
      </p:sp>
      <p:pic>
        <p:nvPicPr>
          <p:cNvPr id="51204" name="Picture 9"/>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143000" y="2091378"/>
            <a:ext cx="6551612" cy="2282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2067258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Common Pitfalls</a:t>
            </a:r>
          </a:p>
        </p:txBody>
      </p:sp>
      <p:sp>
        <p:nvSpPr>
          <p:cNvPr id="4" name="Content Placeholder 3"/>
          <p:cNvSpPr>
            <a:spLocks noGrp="1"/>
          </p:cNvSpPr>
          <p:nvPr>
            <p:ph idx="1"/>
          </p:nvPr>
        </p:nvSpPr>
        <p:spPr>
          <a:xfrm>
            <a:off x="628650" y="2178121"/>
            <a:ext cx="7886700" cy="3994079"/>
          </a:xfrm>
        </p:spPr>
        <p:txBody>
          <a:bodyPr/>
          <a:lstStyle/>
          <a:p>
            <a:r>
              <a:rPr lang="en-US" dirty="0"/>
              <a:t>A general failure to understand the process and why it is happening</a:t>
            </a:r>
          </a:p>
          <a:p>
            <a:r>
              <a:rPr lang="en-US" dirty="0"/>
              <a:t>Operationalization using a low level of measurement</a:t>
            </a:r>
          </a:p>
          <a:p>
            <a:r>
              <a:rPr lang="en-US" dirty="0"/>
              <a:t>Attempting to use concepts (or variables) that do not vary</a:t>
            </a:r>
          </a:p>
        </p:txBody>
      </p:sp>
      <p:sp>
        <p:nvSpPr>
          <p:cNvPr id="5" name="Slide Number Placeholder 4"/>
          <p:cNvSpPr>
            <a:spLocks noGrp="1"/>
          </p:cNvSpPr>
          <p:nvPr>
            <p:ph type="sldNum" sz="quarter" idx="12"/>
          </p:nvPr>
        </p:nvSpPr>
        <p:spPr/>
        <p:txBody>
          <a:bodyPr/>
          <a:lstStyle/>
          <a:p>
            <a:fld id="{B6F15528-21DE-4FAA-801E-634DDDAF4B2B}" type="slidenum">
              <a:rPr lang="en-US" smtClean="0"/>
              <a:pPr/>
              <a:t>24</a:t>
            </a:fld>
            <a:endParaRPr lang="en-US"/>
          </a:p>
        </p:txBody>
      </p:sp>
      <p:sp>
        <p:nvSpPr>
          <p:cNvPr id="10" name="Footer Placeholder 3"/>
          <p:cNvSpPr>
            <a:spLocks noGrp="1"/>
          </p:cNvSpPr>
          <p:nvPr>
            <p:ph type="ftr" sz="quarter" idx="10"/>
          </p:nvPr>
        </p:nvSpPr>
        <p:spPr>
          <a:xfrm>
            <a:off x="2133600" y="6356350"/>
            <a:ext cx="4876800" cy="365125"/>
          </a:xfrm>
        </p:spPr>
        <p:txBody>
          <a:bodyPr/>
          <a:lstStyle/>
          <a:p>
            <a:pPr>
              <a:defRPr/>
            </a:pPr>
            <a:r>
              <a:rPr lang="en-US" dirty="0" err="1"/>
              <a:t>Rennison</a:t>
            </a:r>
            <a:r>
              <a:rPr lang="en-US" dirty="0"/>
              <a:t>, </a:t>
            </a:r>
            <a:r>
              <a:rPr lang="en-US" i="1" dirty="0"/>
              <a:t>Research Methods in Criminal Justice and Criminology 1e</a:t>
            </a:r>
            <a:endParaRPr lang="en-US" dirty="0"/>
          </a:p>
          <a:p>
            <a:pPr>
              <a:defRPr/>
            </a:pPr>
            <a:r>
              <a:rPr lang="en-US" dirty="0"/>
              <a:t>SAGE Publications, Inc., 2019</a:t>
            </a:r>
          </a:p>
        </p:txBody>
      </p:sp>
    </p:spTree>
    <p:extLst>
      <p:ext uri="{BB962C8B-B14F-4D97-AF65-F5344CB8AC3E}">
        <p14:creationId xmlns:p14="http://schemas.microsoft.com/office/powerpoint/2010/main" val="137181297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Ethical Considerations</a:t>
            </a:r>
          </a:p>
        </p:txBody>
      </p:sp>
      <p:sp>
        <p:nvSpPr>
          <p:cNvPr id="4" name="Content Placeholder 3"/>
          <p:cNvSpPr>
            <a:spLocks noGrp="1"/>
          </p:cNvSpPr>
          <p:nvPr>
            <p:ph idx="1"/>
          </p:nvPr>
        </p:nvSpPr>
        <p:spPr>
          <a:xfrm>
            <a:off x="628650" y="2178121"/>
            <a:ext cx="7886700" cy="3994079"/>
          </a:xfrm>
        </p:spPr>
        <p:txBody>
          <a:bodyPr/>
          <a:lstStyle/>
          <a:p>
            <a:r>
              <a:rPr lang="en-US" dirty="0"/>
              <a:t>Ethics remain an important consideration at every stage of research</a:t>
            </a:r>
          </a:p>
          <a:p>
            <a:r>
              <a:rPr lang="en-US" dirty="0"/>
              <a:t>It would be unethical to conceptualize and operationalize in a way that poorly reflects the underlying concepts</a:t>
            </a:r>
          </a:p>
          <a:p>
            <a:r>
              <a:rPr lang="en-US" dirty="0"/>
              <a:t>A researcher must strive for the best measurement</a:t>
            </a:r>
          </a:p>
        </p:txBody>
      </p:sp>
      <p:sp>
        <p:nvSpPr>
          <p:cNvPr id="5" name="Slide Number Placeholder 4"/>
          <p:cNvSpPr>
            <a:spLocks noGrp="1"/>
          </p:cNvSpPr>
          <p:nvPr>
            <p:ph type="sldNum" sz="quarter" idx="12"/>
          </p:nvPr>
        </p:nvSpPr>
        <p:spPr/>
        <p:txBody>
          <a:bodyPr/>
          <a:lstStyle/>
          <a:p>
            <a:fld id="{B6F15528-21DE-4FAA-801E-634DDDAF4B2B}" type="slidenum">
              <a:rPr lang="en-US" smtClean="0"/>
              <a:pPr/>
              <a:t>25</a:t>
            </a:fld>
            <a:endParaRPr lang="en-US"/>
          </a:p>
        </p:txBody>
      </p:sp>
      <p:sp>
        <p:nvSpPr>
          <p:cNvPr id="10" name="Footer Placeholder 3"/>
          <p:cNvSpPr>
            <a:spLocks noGrp="1"/>
          </p:cNvSpPr>
          <p:nvPr>
            <p:ph type="ftr" sz="quarter" idx="10"/>
          </p:nvPr>
        </p:nvSpPr>
        <p:spPr>
          <a:xfrm>
            <a:off x="2133600" y="6356350"/>
            <a:ext cx="4876800" cy="365125"/>
          </a:xfrm>
        </p:spPr>
        <p:txBody>
          <a:bodyPr/>
          <a:lstStyle/>
          <a:p>
            <a:pPr>
              <a:defRPr/>
            </a:pPr>
            <a:r>
              <a:rPr lang="en-US" dirty="0" err="1"/>
              <a:t>Rennison</a:t>
            </a:r>
            <a:r>
              <a:rPr lang="en-US" dirty="0"/>
              <a:t>, </a:t>
            </a:r>
            <a:r>
              <a:rPr lang="en-US" i="1" dirty="0"/>
              <a:t>Research Methods in Criminal Justice and Criminology 1e</a:t>
            </a:r>
            <a:endParaRPr lang="en-US" dirty="0"/>
          </a:p>
          <a:p>
            <a:pPr>
              <a:defRPr/>
            </a:pPr>
            <a:r>
              <a:rPr lang="en-US" dirty="0"/>
              <a:t>SAGE Publications, Inc., 2019</a:t>
            </a:r>
          </a:p>
        </p:txBody>
      </p:sp>
    </p:spTree>
    <p:extLst>
      <p:ext uri="{BB962C8B-B14F-4D97-AF65-F5344CB8AC3E}">
        <p14:creationId xmlns:p14="http://schemas.microsoft.com/office/powerpoint/2010/main" val="2108653360"/>
      </p:ext>
    </p:extLst>
  </p:cSld>
  <p:clrMapOvr>
    <a:masterClrMapping/>
  </p:clrMapOvr>
</p:sld>
</file>

<file path=ppt/theme/theme1.xml><?xml version="1.0" encoding="utf-8"?>
<a:theme xmlns:a="http://schemas.openxmlformats.org/drawingml/2006/main" name="CDC PPT master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DC PPT master theme" id="{54717623-23ED-4358-9C73-6518671C19EC}" vid="{8348790F-27F1-4F39-885D-2376FA45C8D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template</Template>
  <TotalTime>806</TotalTime>
  <Words>1638</Words>
  <Application>Microsoft Office PowerPoint</Application>
  <PresentationFormat>On-screen Show (4:3)</PresentationFormat>
  <Paragraphs>227</Paragraphs>
  <Slides>25</Slides>
  <Notes>8</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25</vt:i4>
      </vt:variant>
    </vt:vector>
  </HeadingPairs>
  <TitlesOfParts>
    <vt:vector size="32" baseType="lpstr">
      <vt:lpstr>Arial</vt:lpstr>
      <vt:lpstr>Calibri</vt:lpstr>
      <vt:lpstr>Courier New</vt:lpstr>
      <vt:lpstr>Verdana</vt:lpstr>
      <vt:lpstr>Wingdings</vt:lpstr>
      <vt:lpstr>Wingdings 3</vt:lpstr>
      <vt:lpstr>CDC PPT master theme</vt:lpstr>
      <vt:lpstr>PowerPoint Presentation</vt:lpstr>
      <vt:lpstr>Learning Objectives</vt:lpstr>
      <vt:lpstr>Learning Objectives</vt:lpstr>
      <vt:lpstr>Two Primary Types of Data &amp; Research</vt:lpstr>
      <vt:lpstr>Which method to use?</vt:lpstr>
      <vt:lpstr>Deductive  Reasoning</vt:lpstr>
      <vt:lpstr>Inductive  reasoning</vt:lpstr>
      <vt:lpstr>Traditional Scientific Method (Deductive)</vt:lpstr>
      <vt:lpstr>Why is this important?</vt:lpstr>
      <vt:lpstr>Conceptualization</vt:lpstr>
      <vt:lpstr>Operationalization</vt:lpstr>
      <vt:lpstr>What Are Variables?</vt:lpstr>
      <vt:lpstr>What Are Variables? </vt:lpstr>
      <vt:lpstr>Attributes</vt:lpstr>
      <vt:lpstr>What Are Variables? </vt:lpstr>
      <vt:lpstr>What Are Measures?</vt:lpstr>
      <vt:lpstr>What Are Data?</vt:lpstr>
      <vt:lpstr>Levels of Measurement</vt:lpstr>
      <vt:lpstr>What Are Data? </vt:lpstr>
      <vt:lpstr>Validity </vt:lpstr>
      <vt:lpstr>Types of Validity </vt:lpstr>
      <vt:lpstr>Reliability </vt:lpstr>
      <vt:lpstr>Validity and Reliability </vt:lpstr>
      <vt:lpstr>Common Pitfalls</vt:lpstr>
      <vt:lpstr>Ethical Considerations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Ancheta, Katie</dc:creator>
  <cp:lastModifiedBy>S ISDPD</cp:lastModifiedBy>
  <cp:revision>109</cp:revision>
  <dcterms:created xsi:type="dcterms:W3CDTF">2006-08-16T00:00:00Z</dcterms:created>
  <dcterms:modified xsi:type="dcterms:W3CDTF">2020-02-18T18:51:58Z</dcterms:modified>
</cp:coreProperties>
</file>